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58"/>
  </p:notesMasterIdLst>
  <p:sldIdLst>
    <p:sldId id="256" r:id="rId2"/>
    <p:sldId id="257" r:id="rId3"/>
    <p:sldId id="259" r:id="rId4"/>
    <p:sldId id="265" r:id="rId5"/>
    <p:sldId id="260" r:id="rId6"/>
    <p:sldId id="303" r:id="rId7"/>
    <p:sldId id="266" r:id="rId8"/>
    <p:sldId id="270" r:id="rId9"/>
    <p:sldId id="261" r:id="rId10"/>
    <p:sldId id="262" r:id="rId11"/>
    <p:sldId id="271" r:id="rId12"/>
    <p:sldId id="263" r:id="rId13"/>
    <p:sldId id="278" r:id="rId14"/>
    <p:sldId id="286" r:id="rId15"/>
    <p:sldId id="295" r:id="rId16"/>
    <p:sldId id="287" r:id="rId17"/>
    <p:sldId id="296" r:id="rId18"/>
    <p:sldId id="279" r:id="rId19"/>
    <p:sldId id="283" r:id="rId20"/>
    <p:sldId id="294" r:id="rId21"/>
    <p:sldId id="316" r:id="rId22"/>
    <p:sldId id="317" r:id="rId23"/>
    <p:sldId id="329" r:id="rId24"/>
    <p:sldId id="309" r:id="rId25"/>
    <p:sldId id="310" r:id="rId26"/>
    <p:sldId id="321" r:id="rId27"/>
    <p:sldId id="280" r:id="rId28"/>
    <p:sldId id="288" r:id="rId29"/>
    <p:sldId id="293" r:id="rId30"/>
    <p:sldId id="281" r:id="rId31"/>
    <p:sldId id="289" r:id="rId32"/>
    <p:sldId id="292" r:id="rId33"/>
    <p:sldId id="276" r:id="rId34"/>
    <p:sldId id="272" r:id="rId35"/>
    <p:sldId id="311" r:id="rId36"/>
    <p:sldId id="312" r:id="rId37"/>
    <p:sldId id="315" r:id="rId38"/>
    <p:sldId id="313" r:id="rId39"/>
    <p:sldId id="314" r:id="rId40"/>
    <p:sldId id="327" r:id="rId41"/>
    <p:sldId id="328" r:id="rId42"/>
    <p:sldId id="298" r:id="rId43"/>
    <p:sldId id="301" r:id="rId44"/>
    <p:sldId id="305" r:id="rId45"/>
    <p:sldId id="304" r:id="rId46"/>
    <p:sldId id="323" r:id="rId47"/>
    <p:sldId id="299" r:id="rId48"/>
    <p:sldId id="322" r:id="rId49"/>
    <p:sldId id="277" r:id="rId50"/>
    <p:sldId id="306" r:id="rId51"/>
    <p:sldId id="325" r:id="rId52"/>
    <p:sldId id="326" r:id="rId53"/>
    <p:sldId id="297" r:id="rId54"/>
    <p:sldId id="267" r:id="rId55"/>
    <p:sldId id="308" r:id="rId56"/>
    <p:sldId id="324" r:id="rId5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4BA50"/>
    <a:srgbClr val="30BA12"/>
    <a:srgbClr val="38D615"/>
    <a:srgbClr val="FAD81E"/>
    <a:srgbClr val="E6C71C"/>
    <a:srgbClr val="D2B41B"/>
    <a:srgbClr val="FF00FF"/>
    <a:srgbClr val="FFFF00"/>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65942" autoAdjust="0"/>
  </p:normalViewPr>
  <p:slideViewPr>
    <p:cSldViewPr snapToGrid="0" snapToObjects="1">
      <p:cViewPr varScale="1">
        <p:scale>
          <a:sx n="72" d="100"/>
          <a:sy n="72" d="100"/>
        </p:scale>
        <p:origin x="-1840" y="-10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63" Type="http://schemas.openxmlformats.org/officeDocument/2006/relationships/tableStyles" Target="tableStyles.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slide" Target="slides/slide54.xml"/><Relationship Id="rId56" Type="http://schemas.openxmlformats.org/officeDocument/2006/relationships/slide" Target="slides/slide55.xml"/><Relationship Id="rId57" Type="http://schemas.openxmlformats.org/officeDocument/2006/relationships/slide" Target="slides/slide56.xml"/><Relationship Id="rId58" Type="http://schemas.openxmlformats.org/officeDocument/2006/relationships/notesMaster" Target="notesMasters/notesMaster1.xml"/><Relationship Id="rId59" Type="http://schemas.openxmlformats.org/officeDocument/2006/relationships/printerSettings" Target="printerSettings/printerSettings1.bin"/><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60" Type="http://schemas.openxmlformats.org/officeDocument/2006/relationships/presProps" Target="presProps.xml"/><Relationship Id="rId61" Type="http://schemas.openxmlformats.org/officeDocument/2006/relationships/viewProps" Target="viewProps.xml"/><Relationship Id="rId62" Type="http://schemas.openxmlformats.org/officeDocument/2006/relationships/theme" Target="theme/theme1.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7117CC7-4C9B-1F4F-9EB6-E255B95A08C0}" type="datetimeFigureOut">
              <a:rPr lang="en-US" smtClean="0"/>
              <a:t>3/31/14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98AF791-F3C3-0141-AF0E-BD450A0845A3}" type="slidenum">
              <a:rPr lang="en-US" smtClean="0"/>
              <a:t>‹#›</a:t>
            </a:fld>
            <a:endParaRPr lang="en-US"/>
          </a:p>
        </p:txBody>
      </p:sp>
    </p:spTree>
    <p:extLst>
      <p:ext uri="{BB962C8B-B14F-4D97-AF65-F5344CB8AC3E}">
        <p14:creationId xmlns:p14="http://schemas.microsoft.com/office/powerpoint/2010/main" val="2605387422"/>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 Id="rId3" Type="http://schemas.openxmlformats.org/officeDocument/2006/relationships/hyperlink" Target="http://thenounproject.com/Lubo%C5%A1%20Volkov" TargetMode="Externa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 Id="rId3" Type="http://schemas.openxmlformats.org/officeDocument/2006/relationships/hyperlink" Target="http://thenounproject.com/Lubo%C5%A1%20Volkov" TargetMode="Externa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 Id="rId3" Type="http://schemas.openxmlformats.org/officeDocument/2006/relationships/hyperlink" Target="http://wiki.creativecommons.org/Defining_Noncommercial" TargetMode="Externa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9.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0.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2.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3.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4.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5.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6.xml"/><Relationship Id="rId3" Type="http://schemas.openxmlformats.org/officeDocument/2006/relationships/hyperlink" Target="http://creativecommons.org/licenses/by-sa/4.0/" TargetMode="Externa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7.xml"/></Relationships>
</file>

<file path=ppt/notesSlides/_rels/notesSlide4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8.xml"/><Relationship Id="rId3" Type="http://schemas.openxmlformats.org/officeDocument/2006/relationships/hyperlink" Target="https://creativecommons.org/weblog/entry/41216" TargetMode="External"/></Relationships>
</file>

<file path=ppt/notesSlides/_rels/notesSlide49.xml.rels><?xml version="1.0" encoding="UTF-8" standalone="yes"?>
<Relationships xmlns="http://schemas.openxmlformats.org/package/2006/relationships"><Relationship Id="rId3" Type="http://schemas.openxmlformats.org/officeDocument/2006/relationships/hyperlink" Target="http://world.honda.com/news/2014/41401283D-Data-Concept-Models/index.html" TargetMode="External"/><Relationship Id="rId4" Type="http://schemas.openxmlformats.org/officeDocument/2006/relationships/hyperlink" Target="https://creativecommons.org/licenses/by-nc/4.0/" TargetMode="External"/><Relationship Id="rId5" Type="http://schemas.openxmlformats.org/officeDocument/2006/relationships/hyperlink" Target="http://www.honda-3d.com/" TargetMode="External"/><Relationship Id="rId6" Type="http://schemas.openxmlformats.org/officeDocument/2006/relationships/hyperlink" Target="http://en.wikipedia.org/wiki/STL_(file_format)" TargetMode="External"/><Relationship Id="rId1" Type="http://schemas.openxmlformats.org/officeDocument/2006/relationships/notesMaster" Target="../notesMasters/notesMaster1.xml"/><Relationship Id="rId2" Type="http://schemas.openxmlformats.org/officeDocument/2006/relationships/slide" Target="../slides/slide49.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0.xml"/></Relationships>
</file>

<file path=ppt/notesSlides/_rels/notesSlide5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1.xml"/></Relationships>
</file>

<file path=ppt/notesSlides/_rels/notesSlide5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2.xml"/></Relationships>
</file>

<file path=ppt/notesSlides/_rels/notesSlide5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3.xml"/></Relationships>
</file>

<file path=ppt/notesSlides/_rels/notesSlide5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4.xml"/></Relationships>
</file>

<file path=ppt/notesSlides/_rels/notesSlide5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5.xml"/></Relationships>
</file>

<file path=ppt/notesSlides/_rels/notesSlide5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6.xml"/><Relationship Id="rId3" Type="http://schemas.openxmlformats.org/officeDocument/2006/relationships/hyperlink" Target="http://thenounproject.com/Lubo%C5%A1%20Volkov" TargetMode="Externa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98AF791-F3C3-0141-AF0E-BD450A0845A3}" type="slidenum">
              <a:rPr lang="en-US" smtClean="0"/>
              <a:t>1</a:t>
            </a:fld>
            <a:endParaRPr lang="en-US"/>
          </a:p>
        </p:txBody>
      </p:sp>
    </p:spTree>
    <p:extLst>
      <p:ext uri="{BB962C8B-B14F-4D97-AF65-F5344CB8AC3E}">
        <p14:creationId xmlns:p14="http://schemas.microsoft.com/office/powerpoint/2010/main" val="316350892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Now on that deed, if</a:t>
            </a:r>
            <a:r>
              <a:rPr lang="en-US" baseline="0" dirty="0" smtClean="0"/>
              <a:t> you click on the very first link to the actual license, you’ll be taken to the full page of legalese.</a:t>
            </a:r>
          </a:p>
          <a:p>
            <a:endParaRPr lang="en-US" baseline="0" dirty="0" smtClean="0"/>
          </a:p>
          <a:p>
            <a:r>
              <a:rPr lang="en-US" dirty="0" smtClean="0"/>
              <a:t>If</a:t>
            </a:r>
            <a:r>
              <a:rPr lang="en-US" baseline="0" dirty="0" smtClean="0"/>
              <a:t> you read the actual license (which we suggest for all first time licensors), which is a legal document, you’ll see that it’s been better organized as well, with a definitions section -- and that it has been split up into sections that make much more sense. For example, the Attribution &amp; Marking section is all in one place now, as opposed to in 3.0 where it was scattered about and a bit harder to find.</a:t>
            </a:r>
            <a:endParaRPr lang="en-US" dirty="0"/>
          </a:p>
        </p:txBody>
      </p:sp>
      <p:sp>
        <p:nvSpPr>
          <p:cNvPr id="4" name="Slide Number Placeholder 3"/>
          <p:cNvSpPr>
            <a:spLocks noGrp="1"/>
          </p:cNvSpPr>
          <p:nvPr>
            <p:ph type="sldNum" sz="quarter" idx="10"/>
          </p:nvPr>
        </p:nvSpPr>
        <p:spPr/>
        <p:txBody>
          <a:bodyPr/>
          <a:lstStyle/>
          <a:p>
            <a:fld id="{D98AF791-F3C3-0141-AF0E-BD450A0845A3}" type="slidenum">
              <a:rPr lang="en-US" smtClean="0"/>
              <a:t>10</a:t>
            </a:fld>
            <a:endParaRPr lang="en-US"/>
          </a:p>
        </p:txBody>
      </p:sp>
    </p:spTree>
    <p:extLst>
      <p:ext uri="{BB962C8B-B14F-4D97-AF65-F5344CB8AC3E}">
        <p14:creationId xmlns:p14="http://schemas.microsoft.com/office/powerpoint/2010/main" val="73020331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smtClean="0"/>
              <a:t>In addition to better navigability</a:t>
            </a:r>
            <a:r>
              <a:rPr lang="en-US" b="0" baseline="0" dirty="0" smtClean="0"/>
              <a:t> and r</a:t>
            </a:r>
            <a:r>
              <a:rPr lang="en-US" b="0" dirty="0" smtClean="0"/>
              <a:t>eadability,</a:t>
            </a:r>
            <a:r>
              <a:rPr lang="en-US" b="0" baseline="0" dirty="0" smtClean="0"/>
              <a:t> Version 4.0 is better suited for today’s international landscape. </a:t>
            </a:r>
            <a:endParaRPr lang="en-US" b="0" dirty="0" smtClean="0"/>
          </a:p>
          <a:p>
            <a:endParaRPr lang="en-US" b="1"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Anyone, anywhere should be able to use and</a:t>
            </a:r>
            <a:r>
              <a:rPr lang="en-US" baseline="0" dirty="0" smtClean="0"/>
              <a:t> apply our licenses to share educational and other resources without having to worry about country-specific laws. We’ve had over 10 years to learn about the local laws in over 60 jurisdictions through or 270 member affiliate network. </a:t>
            </a:r>
            <a:endParaRPr lang="en-US" b="1" dirty="0" smtClean="0"/>
          </a:p>
        </p:txBody>
      </p:sp>
      <p:sp>
        <p:nvSpPr>
          <p:cNvPr id="4" name="Slide Number Placeholder 3"/>
          <p:cNvSpPr>
            <a:spLocks noGrp="1"/>
          </p:cNvSpPr>
          <p:nvPr>
            <p:ph type="sldNum" sz="quarter" idx="10"/>
          </p:nvPr>
        </p:nvSpPr>
        <p:spPr/>
        <p:txBody>
          <a:bodyPr/>
          <a:lstStyle/>
          <a:p>
            <a:fld id="{D98AF791-F3C3-0141-AF0E-BD450A0845A3}" type="slidenum">
              <a:rPr lang="en-US" smtClean="0"/>
              <a:t>11</a:t>
            </a:fld>
            <a:endParaRPr lang="en-US"/>
          </a:p>
        </p:txBody>
      </p:sp>
    </p:spTree>
    <p:extLst>
      <p:ext uri="{BB962C8B-B14F-4D97-AF65-F5344CB8AC3E}">
        <p14:creationId xmlns:p14="http://schemas.microsoft.com/office/powerpoint/2010/main" val="50738745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And we drew on this experience in the process of developing 4.0. We’ve worked closely with our international network of affiliates</a:t>
            </a:r>
            <a:r>
              <a:rPr lang="en-US" baseline="0" dirty="0" smtClean="0"/>
              <a:t> – including </a:t>
            </a:r>
            <a:r>
              <a:rPr lang="en-US" dirty="0" smtClean="0"/>
              <a:t>countless other experts and stakeholders to make 4.0 the most internationally enforceable set of Creative Commons licenses to date. So we feel in confident in saying that the 4.0 licenses are ready-to-use around the world.</a:t>
            </a:r>
          </a:p>
          <a:p>
            <a:endParaRPr lang="en-US" dirty="0" smtClean="0"/>
          </a:p>
          <a:p>
            <a:r>
              <a:rPr lang="en-US" dirty="0" smtClean="0"/>
              <a:t>Because we worked with lawyers around the world, </a:t>
            </a:r>
            <a:r>
              <a:rPr lang="en-US" baseline="0" dirty="0" smtClean="0"/>
              <a:t>t</a:t>
            </a:r>
            <a:r>
              <a:rPr lang="en-US" dirty="0" smtClean="0"/>
              <a:t>he new licenses</a:t>
            </a:r>
            <a:r>
              <a:rPr lang="en-US" baseline="0" dirty="0" smtClean="0"/>
              <a:t> </a:t>
            </a:r>
            <a:r>
              <a:rPr lang="en-US" dirty="0" smtClean="0"/>
              <a:t>have improved terminology that’s better understood worldwide. With the release of 4.0, we’re also introducing official translations of the CC licenses, so that users of CC-licensed material can read and understand the complete licenses in their local languages.</a:t>
            </a:r>
          </a:p>
          <a:p>
            <a:endParaRPr lang="en-US" dirty="0" smtClean="0"/>
          </a:p>
          <a:p>
            <a:r>
              <a:rPr lang="en-US" dirty="0" smtClean="0"/>
              <a:t>Note: Once</a:t>
            </a:r>
            <a:r>
              <a:rPr lang="en-US" baseline="0" dirty="0" smtClean="0"/>
              <a:t> launched, a</a:t>
            </a:r>
            <a:r>
              <a:rPr lang="en-US" dirty="0" smtClean="0"/>
              <a:t>dd slide on what official translations are</a:t>
            </a:r>
            <a:r>
              <a:rPr lang="en-US" baseline="0" dirty="0" smtClean="0"/>
              <a:t> and</a:t>
            </a:r>
            <a:r>
              <a:rPr lang="en-US" dirty="0" smtClean="0"/>
              <a:t> how one can tell if the legal code has been translated. For reference, see first official CC0 translation into Dutch: http://</a:t>
            </a:r>
            <a:r>
              <a:rPr lang="en-US" dirty="0" err="1" smtClean="0"/>
              <a:t>creativecommons.org</a:t>
            </a:r>
            <a:r>
              <a:rPr lang="en-US" dirty="0" smtClean="0"/>
              <a:t>/weblog/entry/42397. </a:t>
            </a:r>
            <a:endParaRPr lang="en-US" dirty="0"/>
          </a:p>
        </p:txBody>
      </p:sp>
      <p:sp>
        <p:nvSpPr>
          <p:cNvPr id="4" name="Slide Number Placeholder 3"/>
          <p:cNvSpPr>
            <a:spLocks noGrp="1"/>
          </p:cNvSpPr>
          <p:nvPr>
            <p:ph type="sldNum" sz="quarter" idx="10"/>
          </p:nvPr>
        </p:nvSpPr>
        <p:spPr/>
        <p:txBody>
          <a:bodyPr/>
          <a:lstStyle/>
          <a:p>
            <a:fld id="{D98AF791-F3C3-0141-AF0E-BD450A0845A3}" type="slidenum">
              <a:rPr lang="en-US" smtClean="0"/>
              <a:t>12</a:t>
            </a:fld>
            <a:endParaRPr lang="en-US"/>
          </a:p>
        </p:txBody>
      </p:sp>
    </p:spTree>
    <p:extLst>
      <p:ext uri="{BB962C8B-B14F-4D97-AF65-F5344CB8AC3E}">
        <p14:creationId xmlns:p14="http://schemas.microsoft.com/office/powerpoint/2010/main" val="238077306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smtClean="0"/>
              <a:t>A third change, is that now we address some rights outside of the scope of copyright. </a:t>
            </a:r>
          </a:p>
          <a:p>
            <a:endParaRPr lang="en-US" b="0" dirty="0" smtClean="0"/>
          </a:p>
          <a:p>
            <a:r>
              <a:rPr lang="en-US" b="0" dirty="0" smtClean="0"/>
              <a:t>I know what you’re thinking -- Just when you thought copyright law itself was complicated enough, you find out that there</a:t>
            </a:r>
            <a:r>
              <a:rPr lang="en-US" b="0" baseline="0" dirty="0" smtClean="0"/>
              <a:t> are r</a:t>
            </a:r>
            <a:r>
              <a:rPr lang="en-US" b="0" dirty="0" smtClean="0"/>
              <a:t>ights outside the scope of copyright!</a:t>
            </a:r>
          </a:p>
          <a:p>
            <a:endParaRPr lang="en-US" b="0" dirty="0" smtClean="0"/>
          </a:p>
          <a:p>
            <a:r>
              <a:rPr lang="en-US" b="0" dirty="0" smtClean="0"/>
              <a:t>Well they do exist, and we can’t change reality, so we decided to deal with them in 4.0. </a:t>
            </a:r>
            <a:r>
              <a:rPr lang="en-US" b="0" baseline="0" dirty="0" smtClean="0"/>
              <a:t>Especially because some of these </a:t>
            </a:r>
            <a:r>
              <a:rPr lang="en-US" dirty="0" smtClean="0"/>
              <a:t>rights can complicate the reuse of CC-licensed material. </a:t>
            </a:r>
          </a:p>
          <a:p>
            <a:endParaRPr lang="en-US" dirty="0" smtClean="0"/>
          </a:p>
          <a:p>
            <a:r>
              <a:rPr lang="en-US" dirty="0" smtClean="0"/>
              <a:t>Version 4.0 addresses this challenge by identifying categories of rights that could interfere with reuse of CC licensed material. Accounting for these and other rights will will make it easier for</a:t>
            </a:r>
            <a:r>
              <a:rPr lang="en-US" baseline="0" dirty="0" smtClean="0"/>
              <a:t> users of CC licensed works to use the work as intended by the licensor. </a:t>
            </a:r>
            <a:endParaRPr lang="en-US" dirty="0" smtClean="0"/>
          </a:p>
          <a:p>
            <a:endParaRPr lang="en-US" dirty="0" smtClean="0"/>
          </a:p>
          <a:p>
            <a:r>
              <a:rPr lang="en-US" dirty="0" smtClean="0"/>
              <a:t>Again, long story short, we worry about the details so</a:t>
            </a:r>
            <a:r>
              <a:rPr lang="en-US" baseline="0" dirty="0" smtClean="0"/>
              <a:t> you don’t have to. </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D98AF791-F3C3-0141-AF0E-BD450A0845A3}" type="slidenum">
              <a:rPr lang="en-US" smtClean="0"/>
              <a:t>13</a:t>
            </a:fld>
            <a:endParaRPr lang="en-US"/>
          </a:p>
        </p:txBody>
      </p:sp>
    </p:spTree>
    <p:extLst>
      <p:ext uri="{BB962C8B-B14F-4D97-AF65-F5344CB8AC3E}">
        <p14:creationId xmlns:p14="http://schemas.microsoft.com/office/powerpoint/2010/main" val="50738745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1"/>
        <p:cNvGrpSpPr/>
        <p:nvPr/>
      </p:nvGrpSpPr>
      <p:grpSpPr>
        <a:xfrm>
          <a:off x="0" y="0"/>
          <a:ext cx="0" cy="0"/>
          <a:chOff x="0" y="0"/>
          <a:chExt cx="0" cy="0"/>
        </a:xfrm>
      </p:grpSpPr>
      <p:sp>
        <p:nvSpPr>
          <p:cNvPr id="72" name="Shape 72"/>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So Database rights are one category of these rights.</a:t>
            </a:r>
          </a:p>
          <a:p>
            <a:pPr marL="0" marR="0" indent="0" algn="l" defTabSz="4572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In particular, the European</a:t>
            </a:r>
            <a:r>
              <a:rPr lang="en-US" baseline="0" dirty="0" smtClean="0"/>
              <a:t> Union has something called sui generis database rights that were not covered in previous versions of our licenses. This led to confusion in those European jurisdictions that recognized these rights. </a:t>
            </a:r>
            <a:r>
              <a:rPr lang="en-US" dirty="0" smtClean="0"/>
              <a:t>With</a:t>
            </a:r>
            <a:r>
              <a:rPr lang="en-US" baseline="0" dirty="0" smtClean="0"/>
              <a:t> </a:t>
            </a:r>
            <a:r>
              <a:rPr lang="en-US" dirty="0" smtClean="0"/>
              <a:t>Version 4.0, we’ve removed this confusion by pulling sui generis database rights squarely within the scope of the license </a:t>
            </a:r>
            <a:r>
              <a:rPr lang="en-US" dirty="0" smtClean="0">
                <a:solidFill>
                  <a:srgbClr val="000000"/>
                </a:solidFill>
              </a:rPr>
              <a:t>unless explicitly excluded by the licensor. </a:t>
            </a:r>
            <a:r>
              <a:rPr lang="en-US" dirty="0" smtClean="0"/>
              <a:t>A few other countries outside the EU have very similar rights to sui generis database</a:t>
            </a:r>
            <a:r>
              <a:rPr lang="en-US" baseline="0" dirty="0" smtClean="0"/>
              <a:t> rights</a:t>
            </a:r>
            <a:r>
              <a:rPr lang="en-US" dirty="0" smtClean="0"/>
              <a:t>, such as Mexico and South Korea – our 4.0 licenses handle those effectively as well.</a:t>
            </a:r>
            <a:endParaRPr lang="en-US" dirty="0" smtClean="0">
              <a:solidFill>
                <a:srgbClr val="000000"/>
              </a:solidFill>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en-US" dirty="0" smtClean="0">
              <a:solidFill>
                <a:srgbClr val="000000"/>
              </a:solidFill>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solidFill>
                  <a:srgbClr val="000000"/>
                </a:solidFill>
              </a:rPr>
              <a:t>So this provision also allows database providers to use the CC licenses to explicitly license database rights where database rights are covered by copyright.</a:t>
            </a:r>
          </a:p>
          <a:p>
            <a:pPr marL="0" marR="0" indent="0" algn="l" defTabSz="457200" rtl="0" eaLnBrk="1" fontAlgn="auto" latinLnBrk="0" hangingPunct="1">
              <a:lnSpc>
                <a:spcPct val="100000"/>
              </a:lnSpc>
              <a:spcBef>
                <a:spcPts val="0"/>
              </a:spcBef>
              <a:spcAft>
                <a:spcPts val="0"/>
              </a:spcAft>
              <a:buClrTx/>
              <a:buSzTx/>
              <a:buFontTx/>
              <a:buNone/>
              <a:tabLst/>
              <a:defRPr/>
            </a:pPr>
            <a:endParaRPr lang="en-US" dirty="0" smtClean="0">
              <a:solidFill>
                <a:srgbClr val="000000"/>
              </a:solidFill>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solidFill>
                  <a:srgbClr val="000000"/>
                </a:solidFill>
              </a:rPr>
              <a:t>So practically speaking,</a:t>
            </a:r>
            <a:r>
              <a:rPr lang="en-US" baseline="0" dirty="0" smtClean="0">
                <a:solidFill>
                  <a:srgbClr val="000000"/>
                </a:solidFill>
              </a:rPr>
              <a:t> if you see a CC license on a database, you know you have permission to use the database according to the CC license without having to worry about in what country you are using the database, or where the database was created.</a:t>
            </a:r>
            <a:endParaRPr lang="en-US" dirty="0" smtClean="0">
              <a:solidFill>
                <a:srgbClr val="000000"/>
              </a:solidFill>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en-US" dirty="0" smtClean="0"/>
          </a:p>
        </p:txBody>
      </p:sp>
      <p:sp>
        <p:nvSpPr>
          <p:cNvPr id="73" name="Shape 73"/>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1"/>
        <p:cNvGrpSpPr/>
        <p:nvPr/>
      </p:nvGrpSpPr>
      <p:grpSpPr>
        <a:xfrm>
          <a:off x="0" y="0"/>
          <a:ext cx="0" cy="0"/>
          <a:chOff x="0" y="0"/>
          <a:chExt cx="0" cy="0"/>
        </a:xfrm>
      </p:grpSpPr>
      <p:sp>
        <p:nvSpPr>
          <p:cNvPr id="72" name="Shape 72"/>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b="0" dirty="0" smtClean="0"/>
              <a:t>So here’s an education specific example</a:t>
            </a:r>
            <a:r>
              <a:rPr lang="en-US" b="0" baseline="0" dirty="0" smtClean="0"/>
              <a:t> to drive it home. As an education practitioner, you find a database of learning analytics and it has a CC BY 4.0 license on it. </a:t>
            </a:r>
          </a:p>
          <a:p>
            <a:pPr marL="0" marR="0" indent="0" algn="l" defTabSz="457200" rtl="0" eaLnBrk="1" fontAlgn="auto" latinLnBrk="0" hangingPunct="1">
              <a:lnSpc>
                <a:spcPct val="100000"/>
              </a:lnSpc>
              <a:spcBef>
                <a:spcPts val="0"/>
              </a:spcBef>
              <a:spcAft>
                <a:spcPts val="0"/>
              </a:spcAft>
              <a:buClrTx/>
              <a:buSzTx/>
              <a:buFontTx/>
              <a:buNone/>
              <a:tabLst/>
              <a:defRPr/>
            </a:pPr>
            <a:endParaRPr lang="en-US" b="0" baseline="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b="0" baseline="0" dirty="0" smtClean="0"/>
              <a:t>What does that mean? It means that you can reuse the database as long as you give credit to the database creator and abide by the terms of the license, which are spelled out at the license deed: </a:t>
            </a:r>
            <a:r>
              <a:rPr lang="en-US" b="0" dirty="0" smtClean="0"/>
              <a:t>http://</a:t>
            </a:r>
            <a:r>
              <a:rPr lang="en-US" b="0" dirty="0" err="1" smtClean="0"/>
              <a:t>creativecommons.org</a:t>
            </a:r>
            <a:r>
              <a:rPr lang="en-US" b="0" dirty="0" smtClean="0"/>
              <a:t>/licenses/by/4.0/</a:t>
            </a:r>
          </a:p>
          <a:p>
            <a:pPr marL="0" marR="0" indent="0" algn="l" defTabSz="457200" rtl="0" eaLnBrk="1" fontAlgn="auto" latinLnBrk="0" hangingPunct="1">
              <a:lnSpc>
                <a:spcPct val="100000"/>
              </a:lnSpc>
              <a:spcBef>
                <a:spcPts val="0"/>
              </a:spcBef>
              <a:spcAft>
                <a:spcPts val="0"/>
              </a:spcAft>
              <a:buClrTx/>
              <a:buSzTx/>
              <a:buFontTx/>
              <a:buNone/>
              <a:tabLst/>
              <a:defRPr/>
            </a:pPr>
            <a:endParaRPr lang="en-US" b="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b="0" dirty="0" smtClean="0"/>
              <a:t>Note:</a:t>
            </a:r>
            <a:r>
              <a:rPr lang="en-US" b="0" baseline="0" dirty="0" smtClean="0"/>
              <a:t> If you live in a country that doesn’t have sui generis database rights, you only have to worry about complying with the license if your use of the database implicates copyright law in your country. For example, in the US, your use of some portions of a database may not implicate copyright because in the US some data, such as recipes, are not copyrightable. In these cases, you don’t have to follow the license because the license applies only where copyright law applies.</a:t>
            </a:r>
            <a:endParaRPr lang="en-US" b="0" dirty="0" smtClean="0"/>
          </a:p>
        </p:txBody>
      </p:sp>
      <p:sp>
        <p:nvSpPr>
          <p:cNvPr id="73" name="Shape 73"/>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Another category of rights are moral rights. Also publicity, privacy, and personality rights. These</a:t>
            </a:r>
            <a:r>
              <a:rPr lang="en-US" baseline="0" dirty="0" smtClean="0"/>
              <a:t> are either outside of the scope of copyright law or more accurately, independent of the economic rights that copyright bestows on authors. Moral rights in particular exist most everywhere except the US and a few other countries except in some very limited circumstances.</a:t>
            </a:r>
            <a:endParaRPr lang="en-US" dirty="0" smtClean="0"/>
          </a:p>
          <a:p>
            <a:pPr marL="0" marR="0" indent="0" algn="l" defTabSz="4572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Version 4.0 makes it clear that the licensor waives these rights</a:t>
            </a:r>
            <a:r>
              <a:rPr lang="en-US" baseline="0" dirty="0" smtClean="0"/>
              <a:t> where possible to the limited extent that it is necessary for you to reuse the content as intended by the license. </a:t>
            </a:r>
            <a:endParaRPr lang="en-US" dirty="0"/>
          </a:p>
        </p:txBody>
      </p:sp>
      <p:sp>
        <p:nvSpPr>
          <p:cNvPr id="4" name="Slide Number Placeholder 3"/>
          <p:cNvSpPr>
            <a:spLocks noGrp="1"/>
          </p:cNvSpPr>
          <p:nvPr>
            <p:ph type="sldNum" sz="quarter" idx="10"/>
          </p:nvPr>
        </p:nvSpPr>
        <p:spPr/>
        <p:txBody>
          <a:bodyPr/>
          <a:lstStyle/>
          <a:p>
            <a:fld id="{D98AF791-F3C3-0141-AF0E-BD450A0845A3}" type="slidenum">
              <a:rPr lang="en-US" smtClean="0"/>
              <a:t>16</a:t>
            </a:fld>
            <a:endParaRPr lang="en-US"/>
          </a:p>
        </p:txBody>
      </p:sp>
    </p:spTree>
    <p:extLst>
      <p:ext uri="{BB962C8B-B14F-4D97-AF65-F5344CB8AC3E}">
        <p14:creationId xmlns:p14="http://schemas.microsoft.com/office/powerpoint/2010/main" val="398094452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 practically speaking, what does that mean?</a:t>
            </a:r>
            <a:r>
              <a:rPr lang="en-US" baseline="0" dirty="0" smtClean="0"/>
              <a:t> So here’s an example. Let’s say you find a photo that a teacher has taken of herself that she has licensed under CC BY 4.0. You want to use that photo in a publication like a year book. Do you have to worry about her publicity rights when it comes to reusing it?</a:t>
            </a:r>
            <a:endParaRPr lang="en-US" dirty="0" smtClean="0"/>
          </a:p>
          <a:p>
            <a:endParaRPr lang="en-US" dirty="0" smtClean="0"/>
          </a:p>
          <a:p>
            <a:r>
              <a:rPr lang="en-US" dirty="0" smtClean="0"/>
              <a:t>Nope, not as long as you follow the terms of the license. Since she took the photo of herself</a:t>
            </a:r>
            <a:r>
              <a:rPr lang="en-US" baseline="0" dirty="0" smtClean="0"/>
              <a:t> and then licensed it under CC BY 4.0,</a:t>
            </a:r>
            <a:r>
              <a:rPr lang="en-US" dirty="0" smtClean="0"/>
              <a:t> she waived any publicity rights to</a:t>
            </a:r>
            <a:r>
              <a:rPr lang="en-US" baseline="0" dirty="0" smtClean="0"/>
              <a:t> the limited extent that allows you to reuse the photo under the CC BY 4.0 license. You would just have to make sure to give proper attribution and all of that!</a:t>
            </a:r>
          </a:p>
          <a:p>
            <a:endParaRPr lang="en-US" baseline="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smtClean="0"/>
              <a:t>One thing to keep in mind though is that the licensor can only waive this category of rights if s/he has them! Remember that others may have rights in the work that the licensor does not have the right to give away, for example, if the teacher had taken a photo of herself + of a few of her students, the students may still have publicity rights that the teacher is not allowed to license away. </a:t>
            </a:r>
            <a:endParaRPr lang="en-US" dirty="0"/>
          </a:p>
        </p:txBody>
      </p:sp>
      <p:sp>
        <p:nvSpPr>
          <p:cNvPr id="4" name="Slide Number Placeholder 3"/>
          <p:cNvSpPr>
            <a:spLocks noGrp="1"/>
          </p:cNvSpPr>
          <p:nvPr>
            <p:ph type="sldNum" sz="quarter" idx="10"/>
          </p:nvPr>
        </p:nvSpPr>
        <p:spPr/>
        <p:txBody>
          <a:bodyPr/>
          <a:lstStyle/>
          <a:p>
            <a:fld id="{D98AF791-F3C3-0141-AF0E-BD450A0845A3}" type="slidenum">
              <a:rPr lang="en-US" smtClean="0"/>
              <a:t>17</a:t>
            </a:fld>
            <a:endParaRPr lang="en-US"/>
          </a:p>
        </p:txBody>
      </p:sp>
    </p:spTree>
    <p:extLst>
      <p:ext uri="{BB962C8B-B14F-4D97-AF65-F5344CB8AC3E}">
        <p14:creationId xmlns:p14="http://schemas.microsoft.com/office/powerpoint/2010/main" val="398094452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Ok moving on to the fourth</a:t>
            </a:r>
            <a:r>
              <a:rPr lang="en-US" baseline="0" dirty="0" smtClean="0"/>
              <a:t> improvement to Version 4.0 – common-sense attribution! And anything with common-sense in front of it means it is easier and simpler to do.</a:t>
            </a:r>
            <a:endParaRPr lang="en-US" dirty="0"/>
          </a:p>
        </p:txBody>
      </p:sp>
      <p:sp>
        <p:nvSpPr>
          <p:cNvPr id="4" name="Slide Number Placeholder 3"/>
          <p:cNvSpPr>
            <a:spLocks noGrp="1"/>
          </p:cNvSpPr>
          <p:nvPr>
            <p:ph type="sldNum" sz="quarter" idx="10"/>
          </p:nvPr>
        </p:nvSpPr>
        <p:spPr/>
        <p:txBody>
          <a:bodyPr/>
          <a:lstStyle/>
          <a:p>
            <a:fld id="{D98AF791-F3C3-0141-AF0E-BD450A0845A3}" type="slidenum">
              <a:rPr lang="en-US" smtClean="0"/>
              <a:t>18</a:t>
            </a:fld>
            <a:endParaRPr lang="en-US"/>
          </a:p>
        </p:txBody>
      </p:sp>
    </p:spTree>
    <p:extLst>
      <p:ext uri="{BB962C8B-B14F-4D97-AF65-F5344CB8AC3E}">
        <p14:creationId xmlns:p14="http://schemas.microsoft.com/office/powerpoint/2010/main" val="222391603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In 4.0, Attribution requirements have been aggregated and greatly simplified, with more flexibility built in such that the</a:t>
            </a:r>
            <a:r>
              <a:rPr lang="en-US" baseline="0" dirty="0" smtClean="0"/>
              <a:t> attribution </a:t>
            </a:r>
            <a:r>
              <a:rPr lang="en-US" dirty="0" smtClean="0"/>
              <a:t>requirement is subject to a “reasonable to the means, medium and context” standard.</a:t>
            </a:r>
            <a:r>
              <a:rPr lang="en-US" baseline="0" dirty="0" smtClean="0"/>
              <a:t> So for example, one reasonable way to satisfy the attribution requirement is with a link to a page that lists all the required attribution information.</a:t>
            </a:r>
          </a:p>
          <a:p>
            <a:pPr marL="0" marR="0" indent="0" algn="l" defTabSz="4572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smtClean="0"/>
              <a:t>Note: This was assumed reasonable under 3.0, but made explicit in 4.0.</a:t>
            </a:r>
          </a:p>
          <a:p>
            <a:pPr marL="0" marR="0" indent="0" algn="l" defTabSz="457200" rtl="0" eaLnBrk="1" fontAlgn="auto" latinLnBrk="0" hangingPunct="1">
              <a:lnSpc>
                <a:spcPct val="100000"/>
              </a:lnSpc>
              <a:spcBef>
                <a:spcPts val="0"/>
              </a:spcBef>
              <a:spcAft>
                <a:spcPts val="0"/>
              </a:spcAft>
              <a:buClrTx/>
              <a:buSzTx/>
              <a:buFontTx/>
              <a:buNone/>
              <a:tabLst/>
              <a:defRPr/>
            </a:pPr>
            <a:endParaRPr lang="en-US" baseline="0" dirty="0" smtClean="0"/>
          </a:p>
        </p:txBody>
      </p:sp>
      <p:sp>
        <p:nvSpPr>
          <p:cNvPr id="4" name="Slide Number Placeholder 3"/>
          <p:cNvSpPr>
            <a:spLocks noGrp="1"/>
          </p:cNvSpPr>
          <p:nvPr>
            <p:ph type="sldNum" sz="quarter" idx="10"/>
          </p:nvPr>
        </p:nvSpPr>
        <p:spPr/>
        <p:txBody>
          <a:bodyPr/>
          <a:lstStyle/>
          <a:p>
            <a:fld id="{D98AF791-F3C3-0141-AF0E-BD450A0845A3}" type="slidenum">
              <a:rPr lang="en-US" smtClean="0"/>
              <a:t>19</a:t>
            </a:fld>
            <a:endParaRPr lang="en-US"/>
          </a:p>
        </p:txBody>
      </p:sp>
    </p:spTree>
    <p:extLst>
      <p:ext uri="{BB962C8B-B14F-4D97-AF65-F5344CB8AC3E}">
        <p14:creationId xmlns:p14="http://schemas.microsoft.com/office/powerpoint/2010/main" val="329337330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In 2013, we launched version 4.0 of the CC license suite and it is ready for anyone to use now to apply to their educational resources or other creative works.</a:t>
            </a:r>
          </a:p>
          <a:p>
            <a:endParaRPr lang="en-US" baseline="0" dirty="0" smtClean="0"/>
          </a:p>
          <a:p>
            <a:r>
              <a:rPr lang="en-US" baseline="0" dirty="0" smtClean="0"/>
              <a:t>But what does that mean? What’s new in 4.0 that wasn’t there in 3.0? And just as importantly, what has stayed the same so that you don’t have to worry about changes to licenses you weren’t expecting? Lastly, I’ll go over some examples of organizations and institutions who have already upgraded to the 4.0 version of whatever license they were using. </a:t>
            </a:r>
            <a:endParaRPr lang="en-US" dirty="0"/>
          </a:p>
        </p:txBody>
      </p:sp>
      <p:sp>
        <p:nvSpPr>
          <p:cNvPr id="4" name="Slide Number Placeholder 3"/>
          <p:cNvSpPr>
            <a:spLocks noGrp="1"/>
          </p:cNvSpPr>
          <p:nvPr>
            <p:ph type="sldNum" sz="quarter" idx="10"/>
          </p:nvPr>
        </p:nvSpPr>
        <p:spPr/>
        <p:txBody>
          <a:bodyPr/>
          <a:lstStyle/>
          <a:p>
            <a:fld id="{D98AF791-F3C3-0141-AF0E-BD450A0845A3}" type="slidenum">
              <a:rPr lang="en-US" smtClean="0"/>
              <a:t>2</a:t>
            </a:fld>
            <a:endParaRPr lang="en-US"/>
          </a:p>
        </p:txBody>
      </p:sp>
    </p:spTree>
    <p:extLst>
      <p:ext uri="{BB962C8B-B14F-4D97-AF65-F5344CB8AC3E}">
        <p14:creationId xmlns:p14="http://schemas.microsoft.com/office/powerpoint/2010/main" val="31080678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 here’s a practical example. Let’s say you create a video about the</a:t>
            </a:r>
            <a:r>
              <a:rPr lang="en-US" baseline="0" dirty="0" smtClean="0"/>
              <a:t> History of  ___ and you can’t attribute all of your sources in the video itself because, well, it’s a video, and no one would be able to read it all anyway in a few seconds. Now you can simply include a link to a page that lists all the credits of the CC licensed works that you used.</a:t>
            </a:r>
            <a:endParaRPr lang="en-US" dirty="0"/>
          </a:p>
        </p:txBody>
      </p:sp>
      <p:sp>
        <p:nvSpPr>
          <p:cNvPr id="4" name="Slide Number Placeholder 3"/>
          <p:cNvSpPr>
            <a:spLocks noGrp="1"/>
          </p:cNvSpPr>
          <p:nvPr>
            <p:ph type="sldNum" sz="quarter" idx="10"/>
          </p:nvPr>
        </p:nvSpPr>
        <p:spPr/>
        <p:txBody>
          <a:bodyPr/>
          <a:lstStyle/>
          <a:p>
            <a:fld id="{D98AF791-F3C3-0141-AF0E-BD450A0845A3}" type="slidenum">
              <a:rPr lang="en-US" smtClean="0"/>
              <a:t>20</a:t>
            </a:fld>
            <a:endParaRPr lang="en-US"/>
          </a:p>
        </p:txBody>
      </p:sp>
    </p:spTree>
    <p:extLst>
      <p:ext uri="{BB962C8B-B14F-4D97-AF65-F5344CB8AC3E}">
        <p14:creationId xmlns:p14="http://schemas.microsoft.com/office/powerpoint/2010/main" val="264438523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To help you out, </a:t>
            </a:r>
            <a:r>
              <a:rPr lang="en-US" baseline="0" dirty="0" smtClean="0"/>
              <a:t>we revamped our best practices for attribution guide with examples by medium.</a:t>
            </a:r>
          </a:p>
          <a:p>
            <a:pPr marL="0" marR="0" indent="0" algn="l" defTabSz="4572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smtClean="0"/>
              <a:t>The link is displayed here, but I’ll paste into the chat.. http://</a:t>
            </a:r>
            <a:r>
              <a:rPr lang="en-US" baseline="0" dirty="0" err="1" smtClean="0"/>
              <a:t>wiki.creativecommons.org</a:t>
            </a:r>
            <a:r>
              <a:rPr lang="en-US" baseline="0" dirty="0" smtClean="0"/>
              <a:t>/</a:t>
            </a:r>
            <a:r>
              <a:rPr lang="en-US" baseline="0" dirty="0" err="1" smtClean="0"/>
              <a:t>Best_practices_for_attribution</a:t>
            </a:r>
            <a:r>
              <a:rPr lang="en-US" baseline="0" dirty="0" smtClean="0"/>
              <a:t> .. And you can take a quick look. </a:t>
            </a:r>
          </a:p>
          <a:p>
            <a:endParaRPr lang="en-US" dirty="0" smtClean="0"/>
          </a:p>
          <a:p>
            <a:r>
              <a:rPr lang="en-US" dirty="0" smtClean="0"/>
              <a:t>Please</a:t>
            </a:r>
            <a:r>
              <a:rPr lang="en-US" baseline="0" dirty="0" smtClean="0"/>
              <a:t> note that these best practices are not new for 4.0, but we thought that 4.0 was a good opportunity to make our guide simpler and more clear. </a:t>
            </a:r>
          </a:p>
          <a:p>
            <a:endParaRPr lang="en-US" baseline="0" dirty="0" smtClean="0"/>
          </a:p>
          <a:p>
            <a:r>
              <a:rPr lang="en-US" baseline="0" dirty="0" smtClean="0"/>
              <a:t>So please do visit this link for best practice examples and details, but if you want a quick reference acronym, we recommend using “TASL” when attributing authors of CC licensed works – which stands for Title Author Source License. </a:t>
            </a:r>
          </a:p>
          <a:p>
            <a:endParaRPr lang="en-US" baseline="0" dirty="0" smtClean="0"/>
          </a:p>
          <a:p>
            <a:r>
              <a:rPr lang="en-US" baseline="0" dirty="0" smtClean="0"/>
              <a:t>So Title and Author are self-explanatory; Source means link to the original work where you accessed it on the web; and License means the name of the license, for example CC BY or Creative Commons Attribution, and a link to the license. The link is very important because that’s how people who don’t know what Creative Commons is know what they can and can’t do with a  work.</a:t>
            </a:r>
          </a:p>
          <a:p>
            <a:endParaRPr lang="en-US" dirty="0"/>
          </a:p>
        </p:txBody>
      </p:sp>
      <p:sp>
        <p:nvSpPr>
          <p:cNvPr id="4" name="Slide Number Placeholder 3"/>
          <p:cNvSpPr>
            <a:spLocks noGrp="1"/>
          </p:cNvSpPr>
          <p:nvPr>
            <p:ph type="sldNum" sz="quarter" idx="10"/>
          </p:nvPr>
        </p:nvSpPr>
        <p:spPr/>
        <p:txBody>
          <a:bodyPr/>
          <a:lstStyle/>
          <a:p>
            <a:fld id="{D98AF791-F3C3-0141-AF0E-BD450A0845A3}" type="slidenum">
              <a:rPr lang="en-US" smtClean="0"/>
              <a:t>21</a:t>
            </a:fld>
            <a:endParaRPr lang="en-US"/>
          </a:p>
        </p:txBody>
      </p:sp>
    </p:spTree>
    <p:extLst>
      <p:ext uri="{BB962C8B-B14F-4D97-AF65-F5344CB8AC3E}">
        <p14:creationId xmlns:p14="http://schemas.microsoft.com/office/powerpoint/2010/main" val="264438523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 here’s a best practice</a:t>
            </a:r>
            <a:r>
              <a:rPr lang="en-US" baseline="0" dirty="0" smtClean="0"/>
              <a:t> example – let’s say you assembled a textbook consisting of open educational resources from various sources. Here’s what a common sense attribution page might look like at the end of that textbook.</a:t>
            </a:r>
            <a:endParaRPr lang="en-US" dirty="0"/>
          </a:p>
        </p:txBody>
      </p:sp>
      <p:sp>
        <p:nvSpPr>
          <p:cNvPr id="4" name="Slide Number Placeholder 3"/>
          <p:cNvSpPr>
            <a:spLocks noGrp="1"/>
          </p:cNvSpPr>
          <p:nvPr>
            <p:ph type="sldNum" sz="quarter" idx="10"/>
          </p:nvPr>
        </p:nvSpPr>
        <p:spPr/>
        <p:txBody>
          <a:bodyPr/>
          <a:lstStyle/>
          <a:p>
            <a:fld id="{D98AF791-F3C3-0141-AF0E-BD450A0845A3}" type="slidenum">
              <a:rPr lang="en-US" smtClean="0"/>
              <a:t>22</a:t>
            </a:fld>
            <a:endParaRPr lang="en-US"/>
          </a:p>
        </p:txBody>
      </p:sp>
    </p:spTree>
    <p:extLst>
      <p:ext uri="{BB962C8B-B14F-4D97-AF65-F5344CB8AC3E}">
        <p14:creationId xmlns:p14="http://schemas.microsoft.com/office/powerpoint/2010/main" val="264438523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7"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57698"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latin typeface="Calibri" charset="0"/>
                <a:ea typeface="ＭＳ Ｐゴシック" charset="0"/>
                <a:cs typeface="ＭＳ Ｐゴシック" charset="0"/>
              </a:rPr>
              <a:t>You can see that it</a:t>
            </a:r>
            <a:r>
              <a:rPr lang="en-US" baseline="0" dirty="0" smtClean="0">
                <a:latin typeface="Calibri" charset="0"/>
                <a:ea typeface="ＭＳ Ｐゴシック" charset="0"/>
                <a:cs typeface="ＭＳ Ｐゴシック" charset="0"/>
              </a:rPr>
              <a:t> can be as simple as listing the title, source (link to the original content), name of the author, and link to the license for each third party work included in the textbook.</a:t>
            </a:r>
            <a:endParaRPr lang="en-US" dirty="0" smtClean="0">
              <a:latin typeface="Calibri" charset="0"/>
              <a:ea typeface="ＭＳ Ｐゴシック" charset="0"/>
              <a:cs typeface="ＭＳ Ｐゴシック" charset="0"/>
            </a:endParaRPr>
          </a:p>
          <a:p>
            <a:endParaRPr lang="en-US" dirty="0">
              <a:latin typeface="Calibri" charset="0"/>
              <a:ea typeface="ＭＳ Ｐゴシック" charset="0"/>
              <a:cs typeface="ＭＳ Ｐゴシック" charset="0"/>
            </a:endParaRPr>
          </a:p>
        </p:txBody>
      </p:sp>
      <p:sp>
        <p:nvSpPr>
          <p:cNvPr id="157699"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6C27E877-8CB7-924B-9609-0A6185B68DBE}" type="slidenum">
              <a:rPr lang="en-US" sz="1200">
                <a:latin typeface="Calibri" charset="0"/>
              </a:rPr>
              <a:pPr eaLnBrk="1" hangingPunct="1"/>
              <a:t>23</a:t>
            </a:fld>
            <a:endParaRPr lang="en-US" sz="1200">
              <a:latin typeface="Calibri" charset="0"/>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Another</a:t>
            </a:r>
            <a:r>
              <a:rPr lang="en-US" baseline="0" dirty="0" smtClean="0"/>
              <a:t> change to attribution in 4.0 is that if you modify a CC-licensed work and use it – you just need to indicate that you modified it along with your attribution. This makes it easier for downstream users to know that it was changed from the original. </a:t>
            </a:r>
          </a:p>
          <a:p>
            <a:pPr marL="0" marR="0" indent="0" algn="l" defTabSz="4572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smtClean="0"/>
              <a:t>This is new in 4.0 because in 3.0 and prior versions, you only had to note this if you had created an adaptation. But now you don’t have to worry about if your change was big enough to constitute an adaptation – no matter what modification you make, just note it. This makes it easier for educators to tell the original from your version.</a:t>
            </a:r>
          </a:p>
          <a:p>
            <a:pPr marL="0" marR="0" indent="0" algn="l" defTabSz="4572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4572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smtClean="0"/>
              <a:t>----</a:t>
            </a:r>
            <a:endParaRPr lang="en-US" dirty="0" smtClean="0"/>
          </a:p>
          <a:p>
            <a:pPr marL="0" marR="0" indent="0" algn="l" defTabSz="4572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Extra</a:t>
            </a:r>
            <a:r>
              <a:rPr lang="en-US" baseline="0" dirty="0" smtClean="0"/>
              <a:t> notes for presenter: </a:t>
            </a:r>
            <a:r>
              <a:rPr lang="en-US" dirty="0" smtClean="0"/>
              <a:t>If a </a:t>
            </a:r>
            <a:r>
              <a:rPr lang="en-US" dirty="0" err="1" smtClean="0"/>
              <a:t>reuser</a:t>
            </a:r>
            <a:r>
              <a:rPr lang="en-US" dirty="0" smtClean="0"/>
              <a:t> modifies the work in any manner (other than trivially small ways), they have to indicate that.  With 3.0 and prior versions, this was only required if an adaptation had been made.  Upside for educators is that easier to tell if what you're reusing has been changed, and because a link back is required to the original if supplied, it makes it alerts those downstream that they may want to go back and look at the original.</a:t>
            </a:r>
          </a:p>
        </p:txBody>
      </p:sp>
      <p:sp>
        <p:nvSpPr>
          <p:cNvPr id="4" name="Slide Number Placeholder 3"/>
          <p:cNvSpPr>
            <a:spLocks noGrp="1"/>
          </p:cNvSpPr>
          <p:nvPr>
            <p:ph type="sldNum" sz="quarter" idx="10"/>
          </p:nvPr>
        </p:nvSpPr>
        <p:spPr/>
        <p:txBody>
          <a:bodyPr/>
          <a:lstStyle/>
          <a:p>
            <a:fld id="{D98AF791-F3C3-0141-AF0E-BD450A0845A3}" type="slidenum">
              <a:rPr lang="en-US" smtClean="0"/>
              <a:t>24</a:t>
            </a:fld>
            <a:endParaRPr lang="en-US"/>
          </a:p>
        </p:txBody>
      </p:sp>
    </p:spTree>
    <p:extLst>
      <p:ext uri="{BB962C8B-B14F-4D97-AF65-F5344CB8AC3E}">
        <p14:creationId xmlns:p14="http://schemas.microsoft.com/office/powerpoint/2010/main" val="329337330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 here’s an</a:t>
            </a:r>
            <a:r>
              <a:rPr lang="en-US" baseline="0" dirty="0" smtClean="0"/>
              <a:t> example. You use another teacher’s lesson plan almost verbatim – because it’s so great – but the classroom activity is not so great. So you decide to replace it with your own activity. And you want to share that resource back with the world on your blog saying – look what I just did. Simply note that you changed it so that people who access your version of the resource will know the difference. Even better: note specifically that you replaced the classroom activity, but that everything else is still the other teacher’s work, and people who access your version of the resource can easily tell your contribution for the other teacher’s.</a:t>
            </a:r>
            <a:endParaRPr lang="en-US" dirty="0"/>
          </a:p>
        </p:txBody>
      </p:sp>
      <p:sp>
        <p:nvSpPr>
          <p:cNvPr id="4" name="Slide Number Placeholder 3"/>
          <p:cNvSpPr>
            <a:spLocks noGrp="1"/>
          </p:cNvSpPr>
          <p:nvPr>
            <p:ph type="sldNum" sz="quarter" idx="10"/>
          </p:nvPr>
        </p:nvSpPr>
        <p:spPr/>
        <p:txBody>
          <a:bodyPr/>
          <a:lstStyle/>
          <a:p>
            <a:fld id="{D98AF791-F3C3-0141-AF0E-BD450A0845A3}" type="slidenum">
              <a:rPr lang="en-US" smtClean="0"/>
              <a:t>25</a:t>
            </a:fld>
            <a:endParaRPr lang="en-US"/>
          </a:p>
        </p:txBody>
      </p:sp>
    </p:spTree>
    <p:extLst>
      <p:ext uri="{BB962C8B-B14F-4D97-AF65-F5344CB8AC3E}">
        <p14:creationId xmlns:p14="http://schemas.microsoft.com/office/powerpoint/2010/main" val="194066018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Here is a sample attribution for that lesson plan that you would put on your blog.</a:t>
            </a:r>
            <a:endParaRPr lang="en-US" dirty="0"/>
          </a:p>
        </p:txBody>
      </p:sp>
      <p:sp>
        <p:nvSpPr>
          <p:cNvPr id="4" name="Slide Number Placeholder 3"/>
          <p:cNvSpPr>
            <a:spLocks noGrp="1"/>
          </p:cNvSpPr>
          <p:nvPr>
            <p:ph type="sldNum" sz="quarter" idx="10"/>
          </p:nvPr>
        </p:nvSpPr>
        <p:spPr/>
        <p:txBody>
          <a:bodyPr/>
          <a:lstStyle/>
          <a:p>
            <a:fld id="{D98AF791-F3C3-0141-AF0E-BD450A0845A3}" type="slidenum">
              <a:rPr lang="en-US" smtClean="0"/>
              <a:t>26</a:t>
            </a:fld>
            <a:endParaRPr lang="en-US"/>
          </a:p>
        </p:txBody>
      </p:sp>
    </p:spTree>
    <p:extLst>
      <p:ext uri="{BB962C8B-B14F-4D97-AF65-F5344CB8AC3E}">
        <p14:creationId xmlns:p14="http://schemas.microsoft.com/office/powerpoint/2010/main" val="194066018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Ok, on to #5. Anonymity if desired! That sounds kind of ominous, but it’s not really.</a:t>
            </a:r>
            <a:endParaRPr lang="en-US" dirty="0"/>
          </a:p>
        </p:txBody>
      </p:sp>
      <p:sp>
        <p:nvSpPr>
          <p:cNvPr id="4" name="Slide Number Placeholder 3"/>
          <p:cNvSpPr>
            <a:spLocks noGrp="1"/>
          </p:cNvSpPr>
          <p:nvPr>
            <p:ph type="sldNum" sz="quarter" idx="10"/>
          </p:nvPr>
        </p:nvSpPr>
        <p:spPr/>
        <p:txBody>
          <a:bodyPr/>
          <a:lstStyle/>
          <a:p>
            <a:fld id="{D98AF791-F3C3-0141-AF0E-BD450A0845A3}" type="slidenum">
              <a:rPr lang="en-US" smtClean="0"/>
              <a:t>27</a:t>
            </a:fld>
            <a:endParaRPr lang="en-US"/>
          </a:p>
        </p:txBody>
      </p:sp>
    </p:spTree>
    <p:extLst>
      <p:ext uri="{BB962C8B-B14F-4D97-AF65-F5344CB8AC3E}">
        <p14:creationId xmlns:p14="http://schemas.microsoft.com/office/powerpoint/2010/main" val="125903021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All it</a:t>
            </a:r>
            <a:r>
              <a:rPr lang="en-US" baseline="0" dirty="0" smtClean="0"/>
              <a:t> means is that.. You can ask to have your name removed from any version of your work, and your request has to be granted because the license says so.</a:t>
            </a:r>
            <a:endParaRPr lang="en-US" dirty="0" smtClean="0"/>
          </a:p>
          <a:p>
            <a:endParaRPr lang="en-US" dirty="0" smtClean="0"/>
          </a:p>
          <a:p>
            <a:r>
              <a:rPr lang="en-US" dirty="0" smtClean="0"/>
              <a:t>So this isn’t exactly new to 4.0. Version 3.0 included a provision that allowed a licensor to request that a</a:t>
            </a:r>
            <a:r>
              <a:rPr lang="en-US" baseline="0" dirty="0" smtClean="0"/>
              <a:t> user </a:t>
            </a:r>
            <a:r>
              <a:rPr lang="en-US" dirty="0" smtClean="0"/>
              <a:t>remove the attribution from an adaptation, if she did not want her name associated with it. But Version 4.0 definitely makes it more explicit, and it also expands that provision to apply not only to adaptations but also to verbatim reproductions of a work. So 4.0 now accounts specifically for situations where licensors wish to disassociate themselves from uses of their works they object to, even if their work hasn’t been modified or published in a collection with other works.</a:t>
            </a:r>
          </a:p>
          <a:p>
            <a:endParaRPr lang="en-US" dirty="0" smtClean="0"/>
          </a:p>
          <a:p>
            <a:r>
              <a:rPr lang="en-US" dirty="0" smtClean="0"/>
              <a:t>One</a:t>
            </a:r>
            <a:r>
              <a:rPr lang="en-US" baseline="0" dirty="0" smtClean="0"/>
              <a:t> thing to remember though that this provision is not automatic. You would have to contact the person using your work and and ask to have your name removed. The difference with 4.0 is that it’s made much more explicit that the user is required to comply with your request if reasonably practicable. </a:t>
            </a:r>
            <a:endParaRPr lang="en-US" dirty="0" smtClean="0"/>
          </a:p>
        </p:txBody>
      </p:sp>
      <p:sp>
        <p:nvSpPr>
          <p:cNvPr id="4" name="Slide Number Placeholder 3"/>
          <p:cNvSpPr>
            <a:spLocks noGrp="1"/>
          </p:cNvSpPr>
          <p:nvPr>
            <p:ph type="sldNum" sz="quarter" idx="10"/>
          </p:nvPr>
        </p:nvSpPr>
        <p:spPr/>
        <p:txBody>
          <a:bodyPr/>
          <a:lstStyle/>
          <a:p>
            <a:fld id="{D98AF791-F3C3-0141-AF0E-BD450A0845A3}" type="slidenum">
              <a:rPr lang="en-US" smtClean="0"/>
              <a:t>28</a:t>
            </a:fld>
            <a:endParaRPr lang="en-US"/>
          </a:p>
        </p:txBody>
      </p:sp>
    </p:spTree>
    <p:extLst>
      <p:ext uri="{BB962C8B-B14F-4D97-AF65-F5344CB8AC3E}">
        <p14:creationId xmlns:p14="http://schemas.microsoft.com/office/powerpoint/2010/main" val="72452792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a:t>
            </a:r>
            <a:r>
              <a:rPr lang="en-US" baseline="0" dirty="0" smtClean="0"/>
              <a:t> here’s an example – you draft a white paper, or lesson plan, or whatever other resource. You want people to build on it and give feedback, but you don’t want to be credited for the work until it’s final. You can ask to have your name removed from any drafts redistributed online – and those users would have to comply with your request if reasonably practicable. </a:t>
            </a:r>
            <a:endParaRPr lang="en-US" dirty="0"/>
          </a:p>
        </p:txBody>
      </p:sp>
      <p:sp>
        <p:nvSpPr>
          <p:cNvPr id="4" name="Slide Number Placeholder 3"/>
          <p:cNvSpPr>
            <a:spLocks noGrp="1"/>
          </p:cNvSpPr>
          <p:nvPr>
            <p:ph type="sldNum" sz="quarter" idx="10"/>
          </p:nvPr>
        </p:nvSpPr>
        <p:spPr/>
        <p:txBody>
          <a:bodyPr/>
          <a:lstStyle/>
          <a:p>
            <a:fld id="{D98AF791-F3C3-0141-AF0E-BD450A0845A3}" type="slidenum">
              <a:rPr lang="en-US" smtClean="0"/>
              <a:t>29</a:t>
            </a:fld>
            <a:endParaRPr lang="en-US"/>
          </a:p>
        </p:txBody>
      </p:sp>
    </p:spTree>
    <p:extLst>
      <p:ext uri="{BB962C8B-B14F-4D97-AF65-F5344CB8AC3E}">
        <p14:creationId xmlns:p14="http://schemas.microsoft.com/office/powerpoint/2010/main" val="355613211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 first things</a:t>
            </a:r>
            <a:r>
              <a:rPr lang="en-US" baseline="0" dirty="0" smtClean="0"/>
              <a:t> first – we have version 4.0 now. What does that mean? What does it mean to have new versions of the license suite? </a:t>
            </a:r>
            <a:endParaRPr lang="en-US" dirty="0"/>
          </a:p>
        </p:txBody>
      </p:sp>
      <p:sp>
        <p:nvSpPr>
          <p:cNvPr id="4" name="Slide Number Placeholder 3"/>
          <p:cNvSpPr>
            <a:spLocks noGrp="1"/>
          </p:cNvSpPr>
          <p:nvPr>
            <p:ph type="sldNum" sz="quarter" idx="10"/>
          </p:nvPr>
        </p:nvSpPr>
        <p:spPr/>
        <p:txBody>
          <a:bodyPr/>
          <a:lstStyle/>
          <a:p>
            <a:fld id="{D98AF791-F3C3-0141-AF0E-BD450A0845A3}" type="slidenum">
              <a:rPr lang="en-US" smtClean="0"/>
              <a:t>3</a:t>
            </a:fld>
            <a:endParaRPr lang="en-US"/>
          </a:p>
        </p:txBody>
      </p:sp>
    </p:spTree>
    <p:extLst>
      <p:ext uri="{BB962C8B-B14F-4D97-AF65-F5344CB8AC3E}">
        <p14:creationId xmlns:p14="http://schemas.microsoft.com/office/powerpoint/2010/main" val="93873138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Ok, on</a:t>
            </a:r>
            <a:r>
              <a:rPr lang="en-US" baseline="0" dirty="0" smtClean="0"/>
              <a:t> to the final change… #6 30 days to correct license violations. This is a good thing!</a:t>
            </a:r>
            <a:endParaRPr lang="en-US" dirty="0"/>
          </a:p>
        </p:txBody>
      </p:sp>
      <p:sp>
        <p:nvSpPr>
          <p:cNvPr id="4" name="Slide Number Placeholder 3"/>
          <p:cNvSpPr>
            <a:spLocks noGrp="1"/>
          </p:cNvSpPr>
          <p:nvPr>
            <p:ph type="sldNum" sz="quarter" idx="10"/>
          </p:nvPr>
        </p:nvSpPr>
        <p:spPr/>
        <p:txBody>
          <a:bodyPr/>
          <a:lstStyle/>
          <a:p>
            <a:fld id="{D98AF791-F3C3-0141-AF0E-BD450A0845A3}" type="slidenum">
              <a:rPr lang="en-US" smtClean="0"/>
              <a:t>30</a:t>
            </a:fld>
            <a:endParaRPr lang="en-US"/>
          </a:p>
        </p:txBody>
      </p:sp>
    </p:spTree>
    <p:extLst>
      <p:ext uri="{BB962C8B-B14F-4D97-AF65-F5344CB8AC3E}">
        <p14:creationId xmlns:p14="http://schemas.microsoft.com/office/powerpoint/2010/main" val="427189004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So basically, before Before Version</a:t>
            </a:r>
            <a:r>
              <a:rPr lang="en-US" baseline="0" dirty="0" smtClean="0"/>
              <a:t> 4.0, if you didn’t follow a CC license condition correctly, you automatically lost all your rights to continue using the CC-licensed work under the license. This worked well in practice (</a:t>
            </a:r>
            <a:r>
              <a:rPr lang="en-US" baseline="0" dirty="0" err="1" smtClean="0"/>
              <a:t>eg</a:t>
            </a:r>
            <a:r>
              <a:rPr lang="en-US" baseline="0" dirty="0" smtClean="0"/>
              <a:t>. not many disputes that we know of arose), but in theory you could lose all your right permanently and not notice, especially in cases where you might have just made an honest mistake. So with Version 4.0, we introduced a 30 day cure period, or window, where a user can correct her mistake and get her rights automatically reinstated. </a:t>
            </a:r>
          </a:p>
          <a:p>
            <a:pPr marL="0" marR="0" indent="0" algn="l" defTabSz="457200" rtl="0" eaLnBrk="1" fontAlgn="auto" latinLnBrk="0" hangingPunct="1">
              <a:lnSpc>
                <a:spcPct val="100000"/>
              </a:lnSpc>
              <a:spcBef>
                <a:spcPts val="0"/>
              </a:spcBef>
              <a:spcAft>
                <a:spcPts val="0"/>
              </a:spcAft>
              <a:buClrTx/>
              <a:buSzTx/>
              <a:buFontTx/>
              <a:buNone/>
              <a:tabLst/>
              <a:defRPr/>
            </a:pPr>
            <a:endParaRPr lang="en-US" baseline="0" dirty="0" smtClean="0"/>
          </a:p>
          <a:p>
            <a:r>
              <a:rPr lang="en-US" dirty="0" smtClean="0"/>
              <a:t>This means that under 4.0 your rights under the license are automatically reinstated if you correct your</a:t>
            </a:r>
            <a:r>
              <a:rPr lang="en-US" baseline="0" dirty="0" smtClean="0"/>
              <a:t> mistake </a:t>
            </a:r>
            <a:r>
              <a:rPr lang="en-US" dirty="0" smtClean="0"/>
              <a:t>within 30 days of discovering the violation (either on your own or because the licensor or someone else has told you</a:t>
            </a:r>
            <a:r>
              <a:rPr lang="en-US" baseline="0" dirty="0" smtClean="0"/>
              <a:t> about it). This cure period resembles similar provisions of other public licenses and it really does better reflect how licensors and licensees resolve compliance issues in practice. It also assures users that – if you act quickly– you can continue using the CC-licensed work without worry that you may have lost your rights permanently.</a:t>
            </a:r>
          </a:p>
          <a:p>
            <a:pPr marL="0" marR="0" indent="0" algn="l" defTabSz="457200" rtl="0" eaLnBrk="1" fontAlgn="auto" latinLnBrk="0" hangingPunct="1">
              <a:lnSpc>
                <a:spcPct val="100000"/>
              </a:lnSpc>
              <a:spcBef>
                <a:spcPts val="0"/>
              </a:spcBef>
              <a:spcAft>
                <a:spcPts val="0"/>
              </a:spcAft>
              <a:buClrTx/>
              <a:buSzTx/>
              <a:buFontTx/>
              <a:buNone/>
              <a:tabLst/>
              <a:defRPr/>
            </a:pPr>
            <a:endParaRPr lang="en-US" baseline="0" dirty="0" smtClean="0"/>
          </a:p>
          <a:p>
            <a:r>
              <a:rPr lang="en-US" dirty="0" smtClean="0"/>
              <a:t>It’s also important to note that, if</a:t>
            </a:r>
            <a:r>
              <a:rPr lang="en-US" baseline="0" dirty="0" smtClean="0"/>
              <a:t> you miss this window, because you got busy due to some significant life event, you can </a:t>
            </a:r>
            <a:r>
              <a:rPr lang="en-US" dirty="0" smtClean="0"/>
              <a:t>still regain your rights under the license if you get the licensor to expressly grant you permission again. So all is not lost because you didn’t meet the deadline!</a:t>
            </a:r>
            <a:r>
              <a:rPr lang="en-US" baseline="0" dirty="0" smtClean="0"/>
              <a:t> </a:t>
            </a:r>
          </a:p>
          <a:p>
            <a:endParaRPr lang="en-US" baseline="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smtClean="0"/>
              <a:t>Note: Just because you correct the violation doesn’t mean the licensor may not have a claim against you (the law is complicated after all), but it should make your case easier!</a:t>
            </a:r>
            <a:endParaRPr lang="en-US" dirty="0" smtClean="0"/>
          </a:p>
          <a:p>
            <a:pPr marL="0" marR="0" indent="0" algn="l" defTabSz="4572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Icon: CC BY 3.0</a:t>
            </a:r>
            <a:r>
              <a:rPr lang="en-US" baseline="0" dirty="0" smtClean="0"/>
              <a:t> by</a:t>
            </a:r>
            <a:r>
              <a:rPr lang="en-US" dirty="0" smtClean="0"/>
              <a:t> </a:t>
            </a:r>
            <a:r>
              <a:rPr lang="en-US" dirty="0" smtClean="0">
                <a:hlinkClick r:id="rId3"/>
              </a:rPr>
              <a:t>Luboš Volkov</a:t>
            </a:r>
            <a:r>
              <a:rPr lang="en-US" dirty="0" smtClean="0"/>
              <a:t>;</a:t>
            </a:r>
            <a:r>
              <a:rPr lang="en-US" baseline="0" dirty="0" smtClean="0"/>
              <a:t> http://</a:t>
            </a:r>
            <a:r>
              <a:rPr lang="en-US" baseline="0" dirty="0" err="1" smtClean="0"/>
              <a:t>thenounproject.com</a:t>
            </a:r>
            <a:r>
              <a:rPr lang="en-US" baseline="0" dirty="0" smtClean="0"/>
              <a:t>/term/window/20953/</a:t>
            </a:r>
            <a:endParaRPr lang="en-US" dirty="0" smtClean="0"/>
          </a:p>
        </p:txBody>
      </p:sp>
      <p:sp>
        <p:nvSpPr>
          <p:cNvPr id="4" name="Slide Number Placeholder 3"/>
          <p:cNvSpPr>
            <a:spLocks noGrp="1"/>
          </p:cNvSpPr>
          <p:nvPr>
            <p:ph type="sldNum" sz="quarter" idx="10"/>
          </p:nvPr>
        </p:nvSpPr>
        <p:spPr/>
        <p:txBody>
          <a:bodyPr/>
          <a:lstStyle/>
          <a:p>
            <a:fld id="{D98AF791-F3C3-0141-AF0E-BD450A0845A3}" type="slidenum">
              <a:rPr lang="en-US" smtClean="0"/>
              <a:t>31</a:t>
            </a:fld>
            <a:endParaRPr lang="en-US"/>
          </a:p>
        </p:txBody>
      </p:sp>
    </p:spTree>
    <p:extLst>
      <p:ext uri="{BB962C8B-B14F-4D97-AF65-F5344CB8AC3E}">
        <p14:creationId xmlns:p14="http://schemas.microsoft.com/office/powerpoint/2010/main" val="145038963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So here’s an example. Let’s say you forgot</a:t>
            </a:r>
            <a:r>
              <a:rPr lang="en-US" baseline="0" dirty="0" smtClean="0"/>
              <a:t> to give credit to the author of a CC licensed textbook. You discover that you forgot this attribution after you publish your curriculum online. Instead of permanently losing reuse rights to the textbook, you just have to correct your mistake by adding the attribution within 30 days of discovering your mistake and your rights are reinstated automatically. </a:t>
            </a:r>
            <a:r>
              <a:rPr lang="en-US" baseline="0" dirty="0" err="1" smtClean="0"/>
              <a:t>Woohoo</a:t>
            </a:r>
            <a:r>
              <a:rPr lang="en-US" baseline="0" dirty="0" smtClean="0"/>
              <a:t>!</a:t>
            </a:r>
            <a:endParaRPr lang="en-US" dirty="0" smtClean="0"/>
          </a:p>
          <a:p>
            <a:pPr marL="0" marR="0" indent="0" algn="l" defTabSz="4572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4572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Icon: CC BY 3.0</a:t>
            </a:r>
            <a:r>
              <a:rPr lang="en-US" baseline="0" dirty="0" smtClean="0"/>
              <a:t> by</a:t>
            </a:r>
            <a:r>
              <a:rPr lang="en-US" dirty="0" smtClean="0"/>
              <a:t> </a:t>
            </a:r>
            <a:r>
              <a:rPr lang="en-US" dirty="0" smtClean="0">
                <a:hlinkClick r:id="rId3"/>
              </a:rPr>
              <a:t>Luboš Volkov</a:t>
            </a:r>
            <a:r>
              <a:rPr lang="en-US" dirty="0" smtClean="0"/>
              <a:t>;</a:t>
            </a:r>
            <a:r>
              <a:rPr lang="en-US" baseline="0" dirty="0" smtClean="0"/>
              <a:t> http://</a:t>
            </a:r>
            <a:r>
              <a:rPr lang="en-US" baseline="0" dirty="0" err="1" smtClean="0"/>
              <a:t>thenounproject.com</a:t>
            </a:r>
            <a:r>
              <a:rPr lang="en-US" baseline="0" dirty="0" smtClean="0"/>
              <a:t>/term/window/20953/</a:t>
            </a:r>
            <a:endParaRPr lang="en-US" dirty="0" smtClean="0"/>
          </a:p>
        </p:txBody>
      </p:sp>
      <p:sp>
        <p:nvSpPr>
          <p:cNvPr id="4" name="Slide Number Placeholder 3"/>
          <p:cNvSpPr>
            <a:spLocks noGrp="1"/>
          </p:cNvSpPr>
          <p:nvPr>
            <p:ph type="sldNum" sz="quarter" idx="10"/>
          </p:nvPr>
        </p:nvSpPr>
        <p:spPr/>
        <p:txBody>
          <a:bodyPr/>
          <a:lstStyle/>
          <a:p>
            <a:fld id="{D98AF791-F3C3-0141-AF0E-BD450A0845A3}" type="slidenum">
              <a:rPr lang="en-US" smtClean="0"/>
              <a:t>32</a:t>
            </a:fld>
            <a:endParaRPr lang="en-US"/>
          </a:p>
        </p:txBody>
      </p:sp>
    </p:spTree>
    <p:extLst>
      <p:ext uri="{BB962C8B-B14F-4D97-AF65-F5344CB8AC3E}">
        <p14:creationId xmlns:p14="http://schemas.microsoft.com/office/powerpoint/2010/main" val="1450389630"/>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 – that was a</a:t>
            </a:r>
            <a:r>
              <a:rPr lang="en-US" baseline="0" dirty="0" smtClean="0"/>
              <a:t> lot of stuff we went over. Here’s a quick recap. </a:t>
            </a:r>
            <a:endParaRPr lang="en-US" dirty="0"/>
          </a:p>
        </p:txBody>
      </p:sp>
      <p:sp>
        <p:nvSpPr>
          <p:cNvPr id="4" name="Slide Number Placeholder 3"/>
          <p:cNvSpPr>
            <a:spLocks noGrp="1"/>
          </p:cNvSpPr>
          <p:nvPr>
            <p:ph type="sldNum" sz="quarter" idx="10"/>
          </p:nvPr>
        </p:nvSpPr>
        <p:spPr/>
        <p:txBody>
          <a:bodyPr/>
          <a:lstStyle/>
          <a:p>
            <a:fld id="{D98AF791-F3C3-0141-AF0E-BD450A0845A3}" type="slidenum">
              <a:rPr lang="en-US" smtClean="0"/>
              <a:t>33</a:t>
            </a:fld>
            <a:endParaRPr lang="en-US"/>
          </a:p>
        </p:txBody>
      </p:sp>
    </p:spTree>
    <p:extLst>
      <p:ext uri="{BB962C8B-B14F-4D97-AF65-F5344CB8AC3E}">
        <p14:creationId xmlns:p14="http://schemas.microsoft.com/office/powerpoint/2010/main" val="349066644"/>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Version</a:t>
            </a:r>
            <a:r>
              <a:rPr lang="en-US" baseline="0" dirty="0" smtClean="0"/>
              <a:t> 4.0 is improved because it is… </a:t>
            </a:r>
          </a:p>
        </p:txBody>
      </p:sp>
      <p:sp>
        <p:nvSpPr>
          <p:cNvPr id="4" name="Slide Number Placeholder 3"/>
          <p:cNvSpPr>
            <a:spLocks noGrp="1"/>
          </p:cNvSpPr>
          <p:nvPr>
            <p:ph type="sldNum" sz="quarter" idx="10"/>
          </p:nvPr>
        </p:nvSpPr>
        <p:spPr/>
        <p:txBody>
          <a:bodyPr/>
          <a:lstStyle/>
          <a:p>
            <a:fld id="{D98AF791-F3C3-0141-AF0E-BD450A0845A3}" type="slidenum">
              <a:rPr lang="en-US" smtClean="0"/>
              <a:t>34</a:t>
            </a:fld>
            <a:endParaRPr lang="en-US"/>
          </a:p>
        </p:txBody>
      </p:sp>
    </p:spTree>
    <p:extLst>
      <p:ext uri="{BB962C8B-B14F-4D97-AF65-F5344CB8AC3E}">
        <p14:creationId xmlns:p14="http://schemas.microsoft.com/office/powerpoint/2010/main" val="3971896942"/>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a:t>
            </a:r>
            <a:r>
              <a:rPr lang="en-US" baseline="0" dirty="0" smtClean="0"/>
              <a:t> we’ve gone over what’s new in 4.0, but we also want to assure you that there are </a:t>
            </a:r>
            <a:r>
              <a:rPr lang="en-US" dirty="0" smtClean="0"/>
              <a:t>No substantive changes around many of the features that have worked well, which means that you don't have to worry about becoming familiar with new conditions.  </a:t>
            </a:r>
          </a:p>
          <a:p>
            <a:endParaRPr lang="en-US" dirty="0" smtClean="0"/>
          </a:p>
          <a:p>
            <a:r>
              <a:rPr lang="en-US" dirty="0" smtClean="0"/>
              <a:t>So here are some things that have not changed</a:t>
            </a:r>
            <a:endParaRPr lang="en-US" dirty="0"/>
          </a:p>
        </p:txBody>
      </p:sp>
      <p:sp>
        <p:nvSpPr>
          <p:cNvPr id="4" name="Slide Number Placeholder 3"/>
          <p:cNvSpPr>
            <a:spLocks noGrp="1"/>
          </p:cNvSpPr>
          <p:nvPr>
            <p:ph type="sldNum" sz="quarter" idx="10"/>
          </p:nvPr>
        </p:nvSpPr>
        <p:spPr/>
        <p:txBody>
          <a:bodyPr/>
          <a:lstStyle/>
          <a:p>
            <a:fld id="{D98AF791-F3C3-0141-AF0E-BD450A0845A3}" type="slidenum">
              <a:rPr lang="en-US" smtClean="0"/>
              <a:t>35</a:t>
            </a:fld>
            <a:endParaRPr lang="en-US"/>
          </a:p>
        </p:txBody>
      </p:sp>
    </p:spTree>
    <p:extLst>
      <p:ext uri="{BB962C8B-B14F-4D97-AF65-F5344CB8AC3E}">
        <p14:creationId xmlns:p14="http://schemas.microsoft.com/office/powerpoint/2010/main" val="1650006575"/>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(for better or for worse) </a:t>
            </a:r>
            <a:r>
              <a:rPr lang="en-US" dirty="0" err="1" smtClean="0"/>
              <a:t>NonCommercial</a:t>
            </a:r>
            <a:r>
              <a:rPr lang="en-US" dirty="0" smtClean="0"/>
              <a:t> has stayed the same, so whatever you were able to do before with an NC licensed work you can continue to do so. Nothing about the definition has changed, so if you hated back then, you can continue</a:t>
            </a:r>
            <a:r>
              <a:rPr lang="en-US" baseline="0" dirty="0" smtClean="0"/>
              <a:t> to hate it….</a:t>
            </a:r>
          </a:p>
          <a:p>
            <a:endParaRPr lang="en-US" baseline="0" dirty="0" smtClean="0"/>
          </a:p>
          <a:p>
            <a:r>
              <a:rPr lang="en-US" baseline="0" dirty="0" smtClean="0"/>
              <a:t>Extra presenter’s notes:</a:t>
            </a:r>
          </a:p>
          <a:p>
            <a:endParaRPr lang="en-US" dirty="0" smtClean="0"/>
          </a:p>
          <a:p>
            <a:r>
              <a:rPr lang="en-US" b="1" dirty="0" smtClean="0"/>
              <a:t>Does my use violate the </a:t>
            </a:r>
            <a:r>
              <a:rPr lang="en-US" b="1" dirty="0" err="1" smtClean="0"/>
              <a:t>NonCommercial</a:t>
            </a:r>
            <a:r>
              <a:rPr lang="en-US" b="1" dirty="0" smtClean="0"/>
              <a:t> clause of the licenses?</a:t>
            </a:r>
          </a:p>
          <a:p>
            <a:r>
              <a:rPr lang="en-US" dirty="0" smtClean="0"/>
              <a:t>CC's </a:t>
            </a:r>
            <a:r>
              <a:rPr lang="en-US" dirty="0" err="1" smtClean="0"/>
              <a:t>NonCommercial</a:t>
            </a:r>
            <a:r>
              <a:rPr lang="en-US" dirty="0" smtClean="0"/>
              <a:t> (NC) licenses prohibit uses that are "primarily intended for or directed toward commercial advantage or monetary compensation." This is intended to capture the intention of the NC-using community without placing detailed restrictions that are either too broad or too narrow. Please note that CC's definition does not turn on the type of user: if you are a nonprofit or charitable organization, your use of an NC-licensed work could still run afoul of the NC restriction, and if you are a for-profit entity, your use of an NC-licensed work does not necessarily mean you have violated the term. Whether a use is commercial will depend on the specifics of the situation and the intentions of the user. </a:t>
            </a:r>
          </a:p>
          <a:p>
            <a:r>
              <a:rPr lang="en-US" dirty="0" smtClean="0"/>
              <a:t>In CC's experience, it is usually relatively easy to determine whether a use is permitted, and known conflicts are relatively few considering the popularity of the NC licenses. However, there will always be uses that are challenging to categorize as commercial or noncommercial. CC cannot advise you on what is and is not commercial use. If you are unsure, you should either contact the rights holder for clarification, or search for works that permit commercial uses. </a:t>
            </a:r>
          </a:p>
          <a:p>
            <a:r>
              <a:rPr lang="en-US" dirty="0" smtClean="0"/>
              <a:t>In 2008, </a:t>
            </a:r>
            <a:r>
              <a:rPr lang="en-US" dirty="0" smtClean="0">
                <a:hlinkClick r:id="rId3" tooltip="Defining Noncommercial"/>
              </a:rPr>
              <a:t>Creative Commons published results</a:t>
            </a:r>
            <a:r>
              <a:rPr lang="en-US" dirty="0" smtClean="0"/>
              <a:t> from a survey on meanings of commercial and noncommercial use generally. Note that the results of the study are not intended to serve as CC's official interpretation of what is and is not commercial use under our licenses, and the results should not be relied upon as such. </a:t>
            </a:r>
          </a:p>
          <a:p>
            <a:endParaRPr lang="en-US" dirty="0" smtClean="0"/>
          </a:p>
        </p:txBody>
      </p:sp>
      <p:sp>
        <p:nvSpPr>
          <p:cNvPr id="4" name="Slide Number Placeholder 3"/>
          <p:cNvSpPr>
            <a:spLocks noGrp="1"/>
          </p:cNvSpPr>
          <p:nvPr>
            <p:ph type="sldNum" sz="quarter" idx="10"/>
          </p:nvPr>
        </p:nvSpPr>
        <p:spPr/>
        <p:txBody>
          <a:bodyPr/>
          <a:lstStyle/>
          <a:p>
            <a:fld id="{D98AF791-F3C3-0141-AF0E-BD450A0845A3}" type="slidenum">
              <a:rPr lang="en-US" smtClean="0"/>
              <a:t>36</a:t>
            </a:fld>
            <a:endParaRPr lang="en-US"/>
          </a:p>
        </p:txBody>
      </p:sp>
    </p:spTree>
    <p:extLst>
      <p:ext uri="{BB962C8B-B14F-4D97-AF65-F5344CB8AC3E}">
        <p14:creationId xmlns:p14="http://schemas.microsoft.com/office/powerpoint/2010/main" val="3293373307"/>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smtClean="0"/>
              <a:t>But the good news is that it’s consistent with version 4.0, so you can continue to use NC licensed resources as you have been doing.</a:t>
            </a:r>
            <a:endParaRPr lang="en-US" dirty="0" smtClean="0"/>
          </a:p>
          <a:p>
            <a:pPr marL="0" marR="0" indent="0" algn="l" defTabSz="457200" rtl="0" eaLnBrk="1" fontAlgn="auto" latinLnBrk="0" hangingPunct="1">
              <a:lnSpc>
                <a:spcPct val="100000"/>
              </a:lnSpc>
              <a:spcBef>
                <a:spcPts val="0"/>
              </a:spcBef>
              <a:spcAft>
                <a:spcPts val="0"/>
              </a:spcAft>
              <a:buClrTx/>
              <a:buSzTx/>
              <a:buFontTx/>
              <a:buNone/>
              <a:tabLst/>
              <a:defRPr/>
            </a:pPr>
            <a:endParaRPr lang="en-US" b="0" dirty="0" smtClean="0"/>
          </a:p>
        </p:txBody>
      </p:sp>
      <p:sp>
        <p:nvSpPr>
          <p:cNvPr id="4" name="Slide Number Placeholder 3"/>
          <p:cNvSpPr>
            <a:spLocks noGrp="1"/>
          </p:cNvSpPr>
          <p:nvPr>
            <p:ph type="sldNum" sz="quarter" idx="10"/>
          </p:nvPr>
        </p:nvSpPr>
        <p:spPr/>
        <p:txBody>
          <a:bodyPr/>
          <a:lstStyle/>
          <a:p>
            <a:fld id="{D98AF791-F3C3-0141-AF0E-BD450A0845A3}" type="slidenum">
              <a:rPr lang="en-US" smtClean="0"/>
              <a:t>37</a:t>
            </a:fld>
            <a:endParaRPr lang="en-US"/>
          </a:p>
        </p:txBody>
      </p:sp>
    </p:spTree>
    <p:extLst>
      <p:ext uri="{BB962C8B-B14F-4D97-AF65-F5344CB8AC3E}">
        <p14:creationId xmlns:p14="http://schemas.microsoft.com/office/powerpoint/2010/main" val="3293373307"/>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b="0" dirty="0" smtClean="0"/>
              <a:t>The no</a:t>
            </a:r>
            <a:r>
              <a:rPr lang="en-US" b="0" baseline="0" dirty="0" smtClean="0"/>
              <a:t> endorsement clause still holds. This clause doesn’t give users permission to attribute you in a way that suggests you endorse or support their use of your work. All users must still be </a:t>
            </a:r>
            <a:r>
              <a:rPr lang="en-US" b="0" dirty="0" smtClean="0"/>
              <a:t>careful not to imply any sponsorship, endorsement, or connection with you</a:t>
            </a:r>
            <a:r>
              <a:rPr lang="en-US" b="0" baseline="0" dirty="0" smtClean="0"/>
              <a:t> </a:t>
            </a:r>
            <a:r>
              <a:rPr lang="en-US" b="0" dirty="0" smtClean="0"/>
              <a:t>without your permission.</a:t>
            </a:r>
          </a:p>
          <a:p>
            <a:pPr marL="0" marR="0" indent="0" algn="l" defTabSz="457200" rtl="0" eaLnBrk="1" fontAlgn="auto" latinLnBrk="0" hangingPunct="1">
              <a:lnSpc>
                <a:spcPct val="100000"/>
              </a:lnSpc>
              <a:spcBef>
                <a:spcPts val="0"/>
              </a:spcBef>
              <a:spcAft>
                <a:spcPts val="0"/>
              </a:spcAft>
              <a:buClrTx/>
              <a:buSzTx/>
              <a:buFontTx/>
              <a:buNone/>
              <a:tabLst/>
              <a:defRPr/>
            </a:pPr>
            <a:endParaRPr lang="en-US" b="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b="0" dirty="0" smtClean="0"/>
              <a:t>So</a:t>
            </a:r>
            <a:r>
              <a:rPr lang="en-US" b="0" baseline="0" dirty="0" smtClean="0"/>
              <a:t> this clause</a:t>
            </a:r>
            <a:r>
              <a:rPr lang="en-US" b="0" dirty="0" smtClean="0"/>
              <a:t> in</a:t>
            </a:r>
            <a:r>
              <a:rPr lang="en-US" b="0" baseline="0" dirty="0" smtClean="0"/>
              <a:t> addition to the changes I mentioned earlier regarding anonymity (or removal of your name when requested)</a:t>
            </a:r>
          </a:p>
          <a:p>
            <a:pPr marL="0" marR="0" indent="0" algn="l" defTabSz="457200" rtl="0" eaLnBrk="1" fontAlgn="auto" latinLnBrk="0" hangingPunct="1">
              <a:lnSpc>
                <a:spcPct val="100000"/>
              </a:lnSpc>
              <a:spcBef>
                <a:spcPts val="0"/>
              </a:spcBef>
              <a:spcAft>
                <a:spcPts val="0"/>
              </a:spcAft>
              <a:buClrTx/>
              <a:buSzTx/>
              <a:buFontTx/>
              <a:buNone/>
              <a:tabLst/>
              <a:defRPr/>
            </a:pPr>
            <a:r>
              <a:rPr lang="en-US" b="0" baseline="0" dirty="0" smtClean="0"/>
              <a:t>And users having to indicate if they modified your work</a:t>
            </a:r>
          </a:p>
          <a:p>
            <a:pPr marL="0" marR="0" indent="0" algn="l" defTabSz="457200" rtl="0" eaLnBrk="1" fontAlgn="auto" latinLnBrk="0" hangingPunct="1">
              <a:lnSpc>
                <a:spcPct val="100000"/>
              </a:lnSpc>
              <a:spcBef>
                <a:spcPts val="0"/>
              </a:spcBef>
              <a:spcAft>
                <a:spcPts val="0"/>
              </a:spcAft>
              <a:buClrTx/>
              <a:buSzTx/>
              <a:buFontTx/>
              <a:buNone/>
              <a:tabLst/>
              <a:defRPr/>
            </a:pPr>
            <a:r>
              <a:rPr lang="en-US" b="0" baseline="0" dirty="0" smtClean="0"/>
              <a:t>Really makes 4.0 pretty robust in terms of making sure that you’re not associated with any unwanted uses of your work. </a:t>
            </a:r>
          </a:p>
        </p:txBody>
      </p:sp>
      <p:sp>
        <p:nvSpPr>
          <p:cNvPr id="4" name="Slide Number Placeholder 3"/>
          <p:cNvSpPr>
            <a:spLocks noGrp="1"/>
          </p:cNvSpPr>
          <p:nvPr>
            <p:ph type="sldNum" sz="quarter" idx="10"/>
          </p:nvPr>
        </p:nvSpPr>
        <p:spPr/>
        <p:txBody>
          <a:bodyPr/>
          <a:lstStyle/>
          <a:p>
            <a:fld id="{D98AF791-F3C3-0141-AF0E-BD450A0845A3}" type="slidenum">
              <a:rPr lang="en-US" smtClean="0"/>
              <a:t>38</a:t>
            </a:fld>
            <a:endParaRPr lang="en-US"/>
          </a:p>
        </p:txBody>
      </p:sp>
    </p:spTree>
    <p:extLst>
      <p:ext uri="{BB962C8B-B14F-4D97-AF65-F5344CB8AC3E}">
        <p14:creationId xmlns:p14="http://schemas.microsoft.com/office/powerpoint/2010/main" val="3293373307"/>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b="0" dirty="0" smtClean="0"/>
              <a:t>So here’s a</a:t>
            </a:r>
            <a:r>
              <a:rPr lang="en-US" b="0" baseline="0" dirty="0" smtClean="0"/>
              <a:t> practical example. A teacher’s methods who you don’t exactly agree with uses your lesson plan in their class. They can’t say that you support their use or indicate in anyway that you endorse them. </a:t>
            </a:r>
            <a:endParaRPr lang="en-US" b="0" dirty="0" smtClean="0"/>
          </a:p>
        </p:txBody>
      </p:sp>
      <p:sp>
        <p:nvSpPr>
          <p:cNvPr id="4" name="Slide Number Placeholder 3"/>
          <p:cNvSpPr>
            <a:spLocks noGrp="1"/>
          </p:cNvSpPr>
          <p:nvPr>
            <p:ph type="sldNum" sz="quarter" idx="10"/>
          </p:nvPr>
        </p:nvSpPr>
        <p:spPr/>
        <p:txBody>
          <a:bodyPr/>
          <a:lstStyle/>
          <a:p>
            <a:fld id="{D98AF791-F3C3-0141-AF0E-BD450A0845A3}" type="slidenum">
              <a:rPr lang="en-US" smtClean="0"/>
              <a:t>39</a:t>
            </a:fld>
            <a:endParaRPr lang="en-US"/>
          </a:p>
        </p:txBody>
      </p:sp>
    </p:spTree>
    <p:extLst>
      <p:ext uri="{BB962C8B-B14F-4D97-AF65-F5344CB8AC3E}">
        <p14:creationId xmlns:p14="http://schemas.microsoft.com/office/powerpoint/2010/main" val="329337330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 in order to understand why we version</a:t>
            </a:r>
            <a:r>
              <a:rPr lang="en-US" baseline="0" dirty="0" smtClean="0"/>
              <a:t>, you have to understand Creative Commons’ mission.</a:t>
            </a:r>
            <a:r>
              <a:rPr lang="en-US" dirty="0" smtClean="0"/>
              <a:t> CC’s mission statement is clear – we develop,</a:t>
            </a:r>
            <a:r>
              <a:rPr lang="en-US" baseline="0" dirty="0" smtClean="0"/>
              <a:t> support and steward legal and technical infrastructure that maximizes digital creativity, sharing, and innovation. The legal and technical infrastructure that we are talking about here is our suite of copyright licenses and public domain tools. </a:t>
            </a:r>
          </a:p>
          <a:p>
            <a:endParaRPr lang="en-US" baseline="0" dirty="0" smtClean="0"/>
          </a:p>
          <a:p>
            <a:r>
              <a:rPr lang="en-US" baseline="0" dirty="0" smtClean="0"/>
              <a:t>http://</a:t>
            </a:r>
            <a:r>
              <a:rPr lang="en-US" baseline="0" dirty="0" err="1" smtClean="0"/>
              <a:t>creativecommons.org</a:t>
            </a:r>
            <a:r>
              <a:rPr lang="en-US" baseline="0" dirty="0" smtClean="0"/>
              <a:t>/licenses/</a:t>
            </a:r>
          </a:p>
          <a:p>
            <a:endParaRPr lang="en-US" baseline="0" dirty="0" smtClean="0"/>
          </a:p>
          <a:p>
            <a:r>
              <a:rPr lang="en-US" baseline="0" dirty="0" smtClean="0"/>
              <a:t>But the point is that because we are the legal stewards behind these licenses and tools, we work to update and improve them over time to make sure that they are doing their job in the current digital landscape, which as you can imagine is constantly changing, especially with regards to copyright laws not to mention the pace of technological change. </a:t>
            </a:r>
            <a:endParaRPr lang="en-US" dirty="0"/>
          </a:p>
        </p:txBody>
      </p:sp>
      <p:sp>
        <p:nvSpPr>
          <p:cNvPr id="4" name="Slide Number Placeholder 3"/>
          <p:cNvSpPr>
            <a:spLocks noGrp="1"/>
          </p:cNvSpPr>
          <p:nvPr>
            <p:ph type="sldNum" sz="quarter" idx="10"/>
          </p:nvPr>
        </p:nvSpPr>
        <p:spPr/>
        <p:txBody>
          <a:bodyPr/>
          <a:lstStyle/>
          <a:p>
            <a:fld id="{D98AF791-F3C3-0141-AF0E-BD450A0845A3}" type="slidenum">
              <a:rPr lang="en-US" smtClean="0"/>
              <a:t>4</a:t>
            </a:fld>
            <a:endParaRPr lang="en-US"/>
          </a:p>
        </p:txBody>
      </p:sp>
    </p:spTree>
    <p:extLst>
      <p:ext uri="{BB962C8B-B14F-4D97-AF65-F5344CB8AC3E}">
        <p14:creationId xmlns:p14="http://schemas.microsoft.com/office/powerpoint/2010/main" val="1246935669"/>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The operation of </a:t>
            </a:r>
            <a:r>
              <a:rPr lang="en-US" dirty="0" err="1" smtClean="0"/>
              <a:t>ShareAlike</a:t>
            </a:r>
            <a:r>
              <a:rPr lang="en-US" baseline="0" dirty="0" smtClean="0"/>
              <a:t> has not changed. The </a:t>
            </a:r>
            <a:r>
              <a:rPr lang="en-US" baseline="0" dirty="0" err="1" smtClean="0"/>
              <a:t>ShareAlike</a:t>
            </a:r>
            <a:r>
              <a:rPr lang="en-US" baseline="0" dirty="0" smtClean="0"/>
              <a:t> condition is still only triggered when you derive or adapt the licensed material. This means that if you adapt a CC BY-SA 4.0 licensed work, you must apply the same CC BY-SA 4.0 license (or later version; for example if we come out with V5.0 I the future) to your adaptation. The license you apply is called the adaptor’s license.</a:t>
            </a:r>
          </a:p>
          <a:p>
            <a:pPr marL="0" marR="0" indent="0" algn="l" defTabSz="4572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smtClean="0"/>
              <a:t>This SA condition is </a:t>
            </a:r>
            <a:r>
              <a:rPr lang="en-US" b="1" baseline="0" dirty="0" smtClean="0"/>
              <a:t>not </a:t>
            </a:r>
            <a:r>
              <a:rPr lang="en-US" b="0" baseline="0" dirty="0" smtClean="0"/>
              <a:t>triggered when you include the work unaltered in a collection. </a:t>
            </a:r>
          </a:p>
          <a:p>
            <a:pPr marL="0" marR="0" indent="0" algn="l" defTabSz="457200" rtl="0" eaLnBrk="1" fontAlgn="auto" latinLnBrk="0" hangingPunct="1">
              <a:lnSpc>
                <a:spcPct val="100000"/>
              </a:lnSpc>
              <a:spcBef>
                <a:spcPts val="0"/>
              </a:spcBef>
              <a:spcAft>
                <a:spcPts val="0"/>
              </a:spcAft>
              <a:buClrTx/>
              <a:buSzTx/>
              <a:buFontTx/>
              <a:buNone/>
              <a:tabLst/>
              <a:defRPr/>
            </a:pPr>
            <a:endParaRPr lang="en-US" b="0" baseline="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b="0" baseline="0" dirty="0" smtClean="0"/>
              <a:t>= Background info for presenter = </a:t>
            </a:r>
          </a:p>
          <a:p>
            <a:pPr marL="0" marR="0" indent="0" algn="l" defTabSz="457200" rtl="0" eaLnBrk="1" fontAlgn="auto" latinLnBrk="0" hangingPunct="1">
              <a:lnSpc>
                <a:spcPct val="100000"/>
              </a:lnSpc>
              <a:spcBef>
                <a:spcPts val="0"/>
              </a:spcBef>
              <a:spcAft>
                <a:spcPts val="0"/>
              </a:spcAft>
              <a:buClrTx/>
              <a:buSzTx/>
              <a:buFontTx/>
              <a:buNone/>
              <a:tabLst/>
              <a:defRPr/>
            </a:pPr>
            <a:r>
              <a:rPr lang="en-US" b="0" baseline="0" dirty="0" smtClean="0"/>
              <a:t>http://</a:t>
            </a:r>
            <a:r>
              <a:rPr lang="en-US" b="0" baseline="0" dirty="0" err="1" smtClean="0"/>
              <a:t>wiki.creativecommons.org</a:t>
            </a:r>
            <a:r>
              <a:rPr lang="en-US" b="0" baseline="0" dirty="0" smtClean="0"/>
              <a:t>/Version_4#ShareAlike</a:t>
            </a:r>
          </a:p>
          <a:p>
            <a:pPr marL="0" marR="0" indent="0" algn="l" defTabSz="457200" rtl="0" eaLnBrk="1" fontAlgn="auto" latinLnBrk="0" hangingPunct="1">
              <a:lnSpc>
                <a:spcPct val="100000"/>
              </a:lnSpc>
              <a:spcBef>
                <a:spcPts val="0"/>
              </a:spcBef>
              <a:spcAft>
                <a:spcPts val="0"/>
              </a:spcAft>
              <a:buClrTx/>
              <a:buSzTx/>
              <a:buFontTx/>
              <a:buNone/>
              <a:tabLst/>
              <a:defRPr/>
            </a:pPr>
            <a:r>
              <a:rPr lang="en-US" b="0" baseline="0" dirty="0" smtClean="0"/>
              <a:t>http://</a:t>
            </a:r>
            <a:r>
              <a:rPr lang="en-US" b="0" baseline="0" dirty="0" err="1" smtClean="0"/>
              <a:t>wiki.creativecommons.org</a:t>
            </a:r>
            <a:r>
              <a:rPr lang="en-US" b="0" baseline="0" dirty="0" smtClean="0"/>
              <a:t>/4.0/</a:t>
            </a:r>
            <a:r>
              <a:rPr lang="en-US" b="0" baseline="0" dirty="0" err="1" smtClean="0"/>
              <a:t>ShareAlike#ShareAlike_scope</a:t>
            </a:r>
            <a:endParaRPr lang="en-US" b="0" baseline="0" dirty="0" smtClean="0"/>
          </a:p>
          <a:p>
            <a:pPr marL="0" marR="0" indent="0" algn="l" defTabSz="457200" rtl="0" eaLnBrk="1" fontAlgn="auto" latinLnBrk="0" hangingPunct="1">
              <a:lnSpc>
                <a:spcPct val="100000"/>
              </a:lnSpc>
              <a:spcBef>
                <a:spcPts val="0"/>
              </a:spcBef>
              <a:spcAft>
                <a:spcPts val="0"/>
              </a:spcAft>
              <a:buClrTx/>
              <a:buSzTx/>
              <a:buFontTx/>
              <a:buNone/>
              <a:tabLst/>
              <a:defRPr/>
            </a:pPr>
            <a:endParaRPr lang="en-US" b="0" baseline="0" dirty="0" smtClean="0"/>
          </a:p>
        </p:txBody>
      </p:sp>
      <p:sp>
        <p:nvSpPr>
          <p:cNvPr id="4" name="Slide Number Placeholder 3"/>
          <p:cNvSpPr>
            <a:spLocks noGrp="1"/>
          </p:cNvSpPr>
          <p:nvPr>
            <p:ph type="sldNum" sz="quarter" idx="10"/>
          </p:nvPr>
        </p:nvSpPr>
        <p:spPr/>
        <p:txBody>
          <a:bodyPr/>
          <a:lstStyle/>
          <a:p>
            <a:fld id="{D98AF791-F3C3-0141-AF0E-BD450A0845A3}" type="slidenum">
              <a:rPr lang="en-US" smtClean="0"/>
              <a:t>40</a:t>
            </a:fld>
            <a:endParaRPr lang="en-US"/>
          </a:p>
        </p:txBody>
      </p:sp>
    </p:spTree>
    <p:extLst>
      <p:ext uri="{BB962C8B-B14F-4D97-AF65-F5344CB8AC3E}">
        <p14:creationId xmlns:p14="http://schemas.microsoft.com/office/powerpoint/2010/main" val="3293373307"/>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b="0" baseline="0" dirty="0" smtClean="0"/>
              <a:t>No. If you are creating a </a:t>
            </a:r>
            <a:r>
              <a:rPr lang="en-US" b="0" baseline="0" dirty="0" err="1" smtClean="0"/>
              <a:t>powerpoint</a:t>
            </a:r>
            <a:r>
              <a:rPr lang="en-US" b="0" baseline="0" dirty="0" smtClean="0"/>
              <a:t> presentation (like this one) and you want to include a CC BY-SA 4.0 licensed photo, unaltered, on a slide, it does not mean that you have to license the entire presentation under the same CC BY-SA 4.0 license. You are still free to license your presentation how you like, as long as you give proper attribution to the photo’s author (making it clear that the photo is not yours and licensed differently from the rest of the presentation) and abide by the other terms of the license. </a:t>
            </a:r>
          </a:p>
          <a:p>
            <a:pPr marL="0" marR="0" indent="0" algn="l" defTabSz="4572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b="0" baseline="0" dirty="0" smtClean="0"/>
              <a:t>For attribution best practices, recall our examples from (Slides 21-26) and see http://</a:t>
            </a:r>
            <a:r>
              <a:rPr lang="en-US" b="0" baseline="0" dirty="0" err="1" smtClean="0"/>
              <a:t>wiki.creativecommons.org</a:t>
            </a:r>
            <a:r>
              <a:rPr lang="en-US" b="0" baseline="0" dirty="0" smtClean="0"/>
              <a:t>/</a:t>
            </a:r>
            <a:r>
              <a:rPr lang="en-US" b="0" baseline="0" dirty="0" err="1" smtClean="0"/>
              <a:t>Best_practices_for_attribution</a:t>
            </a:r>
            <a:endParaRPr lang="en-US" b="0" baseline="0" dirty="0" smtClean="0"/>
          </a:p>
          <a:p>
            <a:pPr marL="0" marR="0" indent="0" algn="l" defTabSz="457200" rtl="0" eaLnBrk="1" fontAlgn="auto" latinLnBrk="0" hangingPunct="1">
              <a:lnSpc>
                <a:spcPct val="100000"/>
              </a:lnSpc>
              <a:spcBef>
                <a:spcPts val="0"/>
              </a:spcBef>
              <a:spcAft>
                <a:spcPts val="0"/>
              </a:spcAft>
              <a:buClrTx/>
              <a:buSzTx/>
              <a:buFontTx/>
              <a:buNone/>
              <a:tabLst/>
              <a:defRPr/>
            </a:pPr>
            <a:endParaRPr lang="en-US" b="0" baseline="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b="0" baseline="0" dirty="0" smtClean="0"/>
              <a:t>Note for presenter: </a:t>
            </a:r>
            <a:r>
              <a:rPr lang="en-US" dirty="0" smtClean="0"/>
              <a:t>The answer is no about 99.5% of the time. However, it is theoretically possible to have used a photograph unaltered with other material in a way that could be said to be an adaptation. See http://</a:t>
            </a:r>
            <a:r>
              <a:rPr lang="en-US" dirty="0" err="1" smtClean="0"/>
              <a:t>wiki.creativecommons.org</a:t>
            </a:r>
            <a:r>
              <a:rPr lang="en-US" dirty="0" smtClean="0"/>
              <a:t>/FAQ#What_is_an_adaptation.3F for more</a:t>
            </a:r>
            <a:r>
              <a:rPr lang="en-US" baseline="0" dirty="0" smtClean="0"/>
              <a:t> details.</a:t>
            </a:r>
            <a:endParaRPr lang="en-US" b="0" baseline="0" dirty="0" smtClean="0"/>
          </a:p>
        </p:txBody>
      </p:sp>
      <p:sp>
        <p:nvSpPr>
          <p:cNvPr id="4" name="Slide Number Placeholder 3"/>
          <p:cNvSpPr>
            <a:spLocks noGrp="1"/>
          </p:cNvSpPr>
          <p:nvPr>
            <p:ph type="sldNum" sz="quarter" idx="10"/>
          </p:nvPr>
        </p:nvSpPr>
        <p:spPr/>
        <p:txBody>
          <a:bodyPr/>
          <a:lstStyle/>
          <a:p>
            <a:fld id="{D98AF791-F3C3-0141-AF0E-BD450A0845A3}" type="slidenum">
              <a:rPr lang="en-US" smtClean="0"/>
              <a:t>41</a:t>
            </a:fld>
            <a:endParaRPr lang="en-US"/>
          </a:p>
        </p:txBody>
      </p:sp>
    </p:spTree>
    <p:extLst>
      <p:ext uri="{BB962C8B-B14F-4D97-AF65-F5344CB8AC3E}">
        <p14:creationId xmlns:p14="http://schemas.microsoft.com/office/powerpoint/2010/main" val="3293373307"/>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Ok, so that’s 4.0 in a nutshell!</a:t>
            </a:r>
          </a:p>
          <a:p>
            <a:endParaRPr lang="en-US" dirty="0" smtClean="0"/>
          </a:p>
          <a:p>
            <a:r>
              <a:rPr lang="en-US" dirty="0" smtClean="0"/>
              <a:t>But why should you</a:t>
            </a:r>
            <a:r>
              <a:rPr lang="en-US" baseline="0" dirty="0" smtClean="0"/>
              <a:t> </a:t>
            </a:r>
            <a:r>
              <a:rPr lang="en-US" dirty="0" smtClean="0"/>
              <a:t>upgrade and start using 4.0? Well here</a:t>
            </a:r>
            <a:r>
              <a:rPr lang="en-US" baseline="0" dirty="0" smtClean="0"/>
              <a:t> are some </a:t>
            </a:r>
            <a:r>
              <a:rPr lang="en-US" dirty="0" smtClean="0"/>
              <a:t>major organizations and institutions that  are</a:t>
            </a:r>
            <a:r>
              <a:rPr lang="en-US" baseline="0" dirty="0" smtClean="0"/>
              <a:t> adopting 4.0 now to help convince you.</a:t>
            </a:r>
            <a:endParaRPr lang="en-US" dirty="0"/>
          </a:p>
        </p:txBody>
      </p:sp>
      <p:sp>
        <p:nvSpPr>
          <p:cNvPr id="4" name="Slide Number Placeholder 3"/>
          <p:cNvSpPr>
            <a:spLocks noGrp="1"/>
          </p:cNvSpPr>
          <p:nvPr>
            <p:ph type="sldNum" sz="quarter" idx="10"/>
          </p:nvPr>
        </p:nvSpPr>
        <p:spPr/>
        <p:txBody>
          <a:bodyPr/>
          <a:lstStyle/>
          <a:p>
            <a:fld id="{D98AF791-F3C3-0141-AF0E-BD450A0845A3}" type="slidenum">
              <a:rPr lang="en-US" smtClean="0"/>
              <a:t>42</a:t>
            </a:fld>
            <a:endParaRPr lang="en-US"/>
          </a:p>
        </p:txBody>
      </p:sp>
    </p:spTree>
    <p:extLst>
      <p:ext uri="{BB962C8B-B14F-4D97-AF65-F5344CB8AC3E}">
        <p14:creationId xmlns:p14="http://schemas.microsoft.com/office/powerpoint/2010/main" val="1650006575"/>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Public</a:t>
            </a:r>
            <a:r>
              <a:rPr lang="en-US" baseline="0" dirty="0" smtClean="0"/>
              <a:t> Library of Science has moved to 4.0. For those of you unfamiliar with PLOS, it is a nonprofit science and medical publishing venture that provides the world with high quality and high profile journals under the CC By 4.0 license. It runs on the open access model, which means that </a:t>
            </a:r>
            <a:r>
              <a:rPr lang="en-US" baseline="0" dirty="0" err="1" smtClean="0"/>
              <a:t>plos</a:t>
            </a:r>
            <a:r>
              <a:rPr lang="en-US" baseline="0" dirty="0" smtClean="0"/>
              <a:t> journals are immediately available online with no charges for access and no restrictions on redistribution or use as long as the author and source are attributed as specified by the CC By 4.0 license.</a:t>
            </a:r>
            <a:endParaRPr lang="en-US" dirty="0" smtClean="0"/>
          </a:p>
        </p:txBody>
      </p:sp>
      <p:sp>
        <p:nvSpPr>
          <p:cNvPr id="4" name="Slide Number Placeholder 3"/>
          <p:cNvSpPr>
            <a:spLocks noGrp="1"/>
          </p:cNvSpPr>
          <p:nvPr>
            <p:ph type="sldNum" sz="quarter" idx="10"/>
          </p:nvPr>
        </p:nvSpPr>
        <p:spPr/>
        <p:txBody>
          <a:bodyPr/>
          <a:lstStyle/>
          <a:p>
            <a:fld id="{D98AF791-F3C3-0141-AF0E-BD450A0845A3}" type="slidenum">
              <a:rPr lang="en-US" smtClean="0"/>
              <a:t>43</a:t>
            </a:fld>
            <a:endParaRPr lang="en-US"/>
          </a:p>
        </p:txBody>
      </p:sp>
    </p:spTree>
    <p:extLst>
      <p:ext uri="{BB962C8B-B14F-4D97-AF65-F5344CB8AC3E}">
        <p14:creationId xmlns:p14="http://schemas.microsoft.com/office/powerpoint/2010/main" val="3541656525"/>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Newer</a:t>
            </a:r>
            <a:r>
              <a:rPr lang="en-US" baseline="0" dirty="0" smtClean="0"/>
              <a:t> Open Access access journal models have also adopted 4.0 such as </a:t>
            </a:r>
            <a:r>
              <a:rPr lang="en-US" baseline="0" dirty="0" err="1" smtClean="0"/>
              <a:t>PeerJ</a:t>
            </a:r>
            <a:r>
              <a:rPr lang="en-US" baseline="0" dirty="0" smtClean="0"/>
              <a:t>.</a:t>
            </a:r>
            <a:endParaRPr lang="en-US" dirty="0"/>
          </a:p>
        </p:txBody>
      </p:sp>
      <p:sp>
        <p:nvSpPr>
          <p:cNvPr id="4" name="Slide Number Placeholder 3"/>
          <p:cNvSpPr>
            <a:spLocks noGrp="1"/>
          </p:cNvSpPr>
          <p:nvPr>
            <p:ph type="sldNum" sz="quarter" idx="10"/>
          </p:nvPr>
        </p:nvSpPr>
        <p:spPr/>
        <p:txBody>
          <a:bodyPr/>
          <a:lstStyle/>
          <a:p>
            <a:fld id="{D98AF791-F3C3-0141-AF0E-BD450A0845A3}" type="slidenum">
              <a:rPr lang="en-US" smtClean="0"/>
              <a:t>44</a:t>
            </a:fld>
            <a:endParaRPr lang="en-US"/>
          </a:p>
        </p:txBody>
      </p:sp>
    </p:spTree>
    <p:extLst>
      <p:ext uri="{BB962C8B-B14F-4D97-AF65-F5344CB8AC3E}">
        <p14:creationId xmlns:p14="http://schemas.microsoft.com/office/powerpoint/2010/main" val="3541656525"/>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Peter </a:t>
            </a:r>
            <a:r>
              <a:rPr lang="en-US" dirty="0" err="1" smtClean="0"/>
              <a:t>Binfield</a:t>
            </a:r>
            <a:r>
              <a:rPr lang="en-US" dirty="0" smtClean="0"/>
              <a:t>,</a:t>
            </a:r>
            <a:r>
              <a:rPr lang="en-US" baseline="0" dirty="0" smtClean="0"/>
              <a:t> the cofounder of </a:t>
            </a:r>
            <a:r>
              <a:rPr lang="en-US" baseline="0" dirty="0" err="1" smtClean="0"/>
              <a:t>PeerJ</a:t>
            </a:r>
            <a:r>
              <a:rPr lang="en-US" baseline="0" dirty="0" smtClean="0"/>
              <a:t>, firmly believes that Open Access publishing is the future of academic journal publishing. And that once “all academic… “</a:t>
            </a:r>
          </a:p>
          <a:p>
            <a:endParaRPr lang="en-US" baseline="0" dirty="0" smtClean="0"/>
          </a:p>
          <a:p>
            <a:r>
              <a:rPr lang="en-US" baseline="0" dirty="0" smtClean="0"/>
              <a:t>He says “</a:t>
            </a:r>
            <a:r>
              <a:rPr lang="en-US" dirty="0" smtClean="0"/>
              <a:t>We were pleased to see the license updated to 4.0 and were quick to adopt it.”</a:t>
            </a:r>
          </a:p>
          <a:p>
            <a:endParaRPr lang="en-US" dirty="0" smtClean="0"/>
          </a:p>
          <a:p>
            <a:r>
              <a:rPr lang="en-US" dirty="0" smtClean="0"/>
              <a:t>---</a:t>
            </a:r>
          </a:p>
          <a:p>
            <a:endParaRPr lang="en-US" dirty="0" smtClean="0"/>
          </a:p>
          <a:p>
            <a:r>
              <a:rPr lang="en-US" dirty="0" smtClean="0"/>
              <a:t>Read http://</a:t>
            </a:r>
            <a:r>
              <a:rPr lang="en-US" dirty="0" err="1" smtClean="0"/>
              <a:t>creativecommons.org</a:t>
            </a:r>
            <a:r>
              <a:rPr lang="en-US" dirty="0" smtClean="0"/>
              <a:t>/weblog/entry/41983 for ref.</a:t>
            </a:r>
          </a:p>
          <a:p>
            <a:endParaRPr lang="en-US" dirty="0" smtClean="0"/>
          </a:p>
          <a:p>
            <a:r>
              <a:rPr lang="en-US" u="sng" dirty="0" smtClean="0"/>
              <a:t>Peter </a:t>
            </a:r>
            <a:r>
              <a:rPr lang="en-US" u="sng" dirty="0" err="1" smtClean="0"/>
              <a:t>Binfield</a:t>
            </a:r>
            <a:r>
              <a:rPr lang="en-US" u="sng" dirty="0" smtClean="0"/>
              <a:t>, Co-Founder, says:</a:t>
            </a:r>
          </a:p>
          <a:p>
            <a:r>
              <a:rPr lang="en-US" dirty="0" smtClean="0"/>
              <a:t>“We firmly believe that Open Access publishing is the future of the academic journal publishing system. With the current trends we see in the marketplace (including governmental legislation; institutional mandates; the rapid growth of the major OA publishers; and the increasing education and desire from authors) we believe that Open Access content will easily make up &gt;50% of newly published content in the next 4 or 5 years.</a:t>
            </a:r>
            <a:br>
              <a:rPr lang="en-US" dirty="0" smtClean="0"/>
            </a:br>
            <a:r>
              <a:rPr lang="en-US" dirty="0" smtClean="0"/>
              <a:t/>
            </a:r>
            <a:br>
              <a:rPr lang="en-US" dirty="0" smtClean="0"/>
            </a:br>
            <a:r>
              <a:rPr lang="en-US" dirty="0" smtClean="0"/>
              <a:t> Once all academic content is OA and under an appropriate re-use license we believe that significant new opportunities will emerge for people to use this content; to build on it for new discoveries and products; and to accelerate the scientific discovery process. </a:t>
            </a:r>
          </a:p>
          <a:p>
            <a:endParaRPr lang="en-US" dirty="0" smtClean="0"/>
          </a:p>
          <a:p>
            <a:r>
              <a:rPr lang="en-US" dirty="0" smtClean="0"/>
              <a:t>We regard the CC-BY license as the gold standard for OA Publications. Some other publishers provide authors with “NC” options, or try to write their own OA licenses, but we have a firm belief in the CC BY flavor. If there are many different OA licenses in play then it becomes increasingly difficult for users to determine what rights they have for any given piece of work, and so it is cleaner and simpler if everyone agrees on a single (preferably liberal) license. We were pleased to see the license updated to 4.0 and were quick to adopt it.”</a:t>
            </a:r>
            <a:endParaRPr lang="en-US" dirty="0"/>
          </a:p>
        </p:txBody>
      </p:sp>
      <p:sp>
        <p:nvSpPr>
          <p:cNvPr id="4" name="Slide Number Placeholder 3"/>
          <p:cNvSpPr>
            <a:spLocks noGrp="1"/>
          </p:cNvSpPr>
          <p:nvPr>
            <p:ph type="sldNum" sz="quarter" idx="10"/>
          </p:nvPr>
        </p:nvSpPr>
        <p:spPr/>
        <p:txBody>
          <a:bodyPr/>
          <a:lstStyle/>
          <a:p>
            <a:fld id="{D98AF791-F3C3-0141-AF0E-BD450A0845A3}" type="slidenum">
              <a:rPr lang="en-US" smtClean="0"/>
              <a:t>45</a:t>
            </a:fld>
            <a:endParaRPr lang="en-US"/>
          </a:p>
        </p:txBody>
      </p:sp>
    </p:spTree>
    <p:extLst>
      <p:ext uri="{BB962C8B-B14F-4D97-AF65-F5344CB8AC3E}">
        <p14:creationId xmlns:p14="http://schemas.microsoft.com/office/powerpoint/2010/main" val="3541656525"/>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NWP Digital Is website for educators also upgraded to 4.0 with the CC</a:t>
            </a:r>
            <a:r>
              <a:rPr lang="en-US" baseline="0" dirty="0" smtClean="0"/>
              <a:t> BY-SA 4.0 license. This website</a:t>
            </a:r>
            <a:r>
              <a:rPr lang="en-US" dirty="0" smtClean="0"/>
              <a:t> is an emerging and open knowledge base created and curated by its community of educators. Educators share resources, collections, reflections, inquiries, and stories about what it means to teach writing in our digital and interconnected world.</a:t>
            </a:r>
          </a:p>
          <a:p>
            <a:endParaRPr lang="en-US" dirty="0" smtClean="0"/>
          </a:p>
          <a:p>
            <a:r>
              <a:rPr lang="en-US" dirty="0" smtClean="0"/>
              <a:t>The NWP says</a:t>
            </a:r>
            <a:r>
              <a:rPr lang="en-US" baseline="0" dirty="0" smtClean="0"/>
              <a:t> that they have “</a:t>
            </a:r>
            <a:r>
              <a:rPr lang="en-US" dirty="0" smtClean="0"/>
              <a:t>adopted a </a:t>
            </a:r>
            <a:r>
              <a:rPr lang="en-US" dirty="0" smtClean="0">
                <a:hlinkClick r:id="rId3"/>
              </a:rPr>
              <a:t>Creative Commons Attribution-Sharealike 4.0 International</a:t>
            </a:r>
            <a:r>
              <a:rPr lang="en-US" dirty="0" smtClean="0"/>
              <a:t> license in order to better support creative sharing and distribution of content.”</a:t>
            </a:r>
          </a:p>
        </p:txBody>
      </p:sp>
      <p:sp>
        <p:nvSpPr>
          <p:cNvPr id="4" name="Slide Number Placeholder 3"/>
          <p:cNvSpPr>
            <a:spLocks noGrp="1"/>
          </p:cNvSpPr>
          <p:nvPr>
            <p:ph type="sldNum" sz="quarter" idx="10"/>
          </p:nvPr>
        </p:nvSpPr>
        <p:spPr/>
        <p:txBody>
          <a:bodyPr/>
          <a:lstStyle/>
          <a:p>
            <a:fld id="{D98AF791-F3C3-0141-AF0E-BD450A0845A3}" type="slidenum">
              <a:rPr lang="en-US" smtClean="0"/>
              <a:t>46</a:t>
            </a:fld>
            <a:endParaRPr lang="en-US"/>
          </a:p>
        </p:txBody>
      </p:sp>
    </p:spTree>
    <p:extLst>
      <p:ext uri="{BB962C8B-B14F-4D97-AF65-F5344CB8AC3E}">
        <p14:creationId xmlns:p14="http://schemas.microsoft.com/office/powerpoint/2010/main" val="1623163942"/>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Connexions</a:t>
            </a:r>
            <a:r>
              <a:rPr lang="en-US" baseline="0" dirty="0" smtClean="0"/>
              <a:t> has also upgraded to 4.0. For those of you unfamiliar with </a:t>
            </a:r>
            <a:r>
              <a:rPr lang="en-US" baseline="0" dirty="0" err="1" smtClean="0"/>
              <a:t>Connexions</a:t>
            </a:r>
            <a:r>
              <a:rPr lang="en-US" baseline="0" dirty="0" smtClean="0"/>
              <a:t>, it</a:t>
            </a:r>
            <a:r>
              <a:rPr lang="fr-FR" baseline="0" dirty="0" smtClean="0"/>
              <a:t>’</a:t>
            </a:r>
            <a:r>
              <a:rPr lang="en-US" baseline="0" dirty="0" smtClean="0"/>
              <a:t>s a platform that hosts OER in two formats: </a:t>
            </a:r>
            <a:r>
              <a:rPr lang="en-US" b="1" dirty="0" smtClean="0"/>
              <a:t>modules</a:t>
            </a:r>
            <a:r>
              <a:rPr lang="en-US" dirty="0" smtClean="0"/>
              <a:t>, which are like small "knowledge chunks," and </a:t>
            </a:r>
            <a:r>
              <a:rPr lang="en-US" b="1" dirty="0" smtClean="0"/>
              <a:t>collections</a:t>
            </a:r>
            <a:r>
              <a:rPr lang="en-US" dirty="0" smtClean="0"/>
              <a:t>, which are groups of modules structured into books or course curricula. </a:t>
            </a:r>
          </a:p>
          <a:p>
            <a:endParaRPr lang="en-US" dirty="0" smtClean="0"/>
          </a:p>
          <a:p>
            <a:r>
              <a:rPr lang="en-US" dirty="0" smtClean="0"/>
              <a:t>All </a:t>
            </a:r>
            <a:r>
              <a:rPr lang="en-US" dirty="0" err="1" smtClean="0"/>
              <a:t>Connexions</a:t>
            </a:r>
            <a:r>
              <a:rPr lang="en-US" dirty="0" smtClean="0"/>
              <a:t> content is defaulted under</a:t>
            </a:r>
            <a:r>
              <a:rPr lang="en-US" baseline="0" dirty="0" smtClean="0"/>
              <a:t> </a:t>
            </a:r>
            <a:r>
              <a:rPr lang="en-US" dirty="0" smtClean="0"/>
              <a:t>a Creative Commons Attribution 4.0 License.</a:t>
            </a:r>
            <a:endParaRPr lang="en-US" dirty="0"/>
          </a:p>
        </p:txBody>
      </p:sp>
      <p:sp>
        <p:nvSpPr>
          <p:cNvPr id="4" name="Slide Number Placeholder 3"/>
          <p:cNvSpPr>
            <a:spLocks noGrp="1"/>
          </p:cNvSpPr>
          <p:nvPr>
            <p:ph type="sldNum" sz="quarter" idx="10"/>
          </p:nvPr>
        </p:nvSpPr>
        <p:spPr/>
        <p:txBody>
          <a:bodyPr/>
          <a:lstStyle/>
          <a:p>
            <a:fld id="{D98AF791-F3C3-0141-AF0E-BD450A0845A3}" type="slidenum">
              <a:rPr lang="en-US" smtClean="0"/>
              <a:t>47</a:t>
            </a:fld>
            <a:endParaRPr lang="en-US"/>
          </a:p>
        </p:txBody>
      </p:sp>
    </p:spTree>
    <p:extLst>
      <p:ext uri="{BB962C8B-B14F-4D97-AF65-F5344CB8AC3E}">
        <p14:creationId xmlns:p14="http://schemas.microsoft.com/office/powerpoint/2010/main" val="1623163942"/>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Earlier I mentioned that version</a:t>
            </a:r>
            <a:r>
              <a:rPr lang="en-US" baseline="0" dirty="0" smtClean="0"/>
              <a:t> 4.0 is better for databases. The </a:t>
            </a:r>
            <a:r>
              <a:rPr lang="en-US" dirty="0" err="1" smtClean="0"/>
              <a:t>Paleobiology</a:t>
            </a:r>
            <a:r>
              <a:rPr lang="en-US" dirty="0" smtClean="0"/>
              <a:t> Database</a:t>
            </a:r>
            <a:r>
              <a:rPr lang="en-US" baseline="0" dirty="0" smtClean="0"/>
              <a:t> has adopted CC BY 4.0 for its database after a year of community feedback and discussion. It is one of the largest compendia of fossil data assembled to date and includes an international group of more than 150 contributing scientists. The database has more than 280,000 taxonomic names and nearly 500,000 published opinions on the status and classification of those names. </a:t>
            </a:r>
          </a:p>
          <a:p>
            <a:endParaRPr lang="en-US" baseline="0" dirty="0" smtClean="0"/>
          </a:p>
          <a:p>
            <a:endParaRPr lang="en-US" dirty="0" smtClean="0"/>
          </a:p>
          <a:p>
            <a:r>
              <a:rPr lang="en-US" dirty="0" smtClean="0"/>
              <a:t>---</a:t>
            </a:r>
          </a:p>
          <a:p>
            <a:endParaRPr lang="en-US" dirty="0" smtClean="0"/>
          </a:p>
          <a:p>
            <a:r>
              <a:rPr lang="en-US" dirty="0" smtClean="0"/>
              <a:t>Read https://</a:t>
            </a:r>
            <a:r>
              <a:rPr lang="en-US" dirty="0" err="1" smtClean="0"/>
              <a:t>creativecommons.org</a:t>
            </a:r>
            <a:r>
              <a:rPr lang="en-US" dirty="0" smtClean="0"/>
              <a:t>/weblog/entry/41216 for background.</a:t>
            </a:r>
          </a:p>
          <a:p>
            <a:endParaRPr lang="en-US" dirty="0" smtClean="0"/>
          </a:p>
          <a:p>
            <a:r>
              <a:rPr lang="en-US" dirty="0" smtClean="0"/>
              <a:t>Short blurb: One of the largest compendia of fossil data assembled to date is the </a:t>
            </a:r>
            <a:r>
              <a:rPr lang="en-US" dirty="0" err="1" smtClean="0"/>
              <a:t>Paleobiology</a:t>
            </a:r>
            <a:r>
              <a:rPr lang="en-US" dirty="0" smtClean="0"/>
              <a:t> Database (PBDB), founded in 1998 by John </a:t>
            </a:r>
            <a:r>
              <a:rPr lang="en-US" dirty="0" err="1" smtClean="0"/>
              <a:t>Alroy</a:t>
            </a:r>
            <a:r>
              <a:rPr lang="en-US" dirty="0" smtClean="0"/>
              <a:t> and Charles Marshall. The PBDB has since grown to include an international group of more than 150 contributing scientists with diverse research agendas. Collectively, this body of volunteer and grant-supported investigators have spent more than 9 continuous person years entering more than 280,000 taxonomic names, nearly 500,000 published opinions on the status and classification of those names, and over 1.1 million taxonomic occurrences. After a year of community feedback and discussion, the </a:t>
            </a:r>
            <a:r>
              <a:rPr lang="en-US" dirty="0" err="1" smtClean="0"/>
              <a:t>Paleobiology</a:t>
            </a:r>
            <a:r>
              <a:rPr lang="en-US" dirty="0" smtClean="0"/>
              <a:t> Database has taken the decision that “All records are made available to the public based on a Creative Commons license that requires attribution before use.” The </a:t>
            </a:r>
            <a:r>
              <a:rPr lang="en-US" dirty="0" err="1" smtClean="0"/>
              <a:t>Paleobiology</a:t>
            </a:r>
            <a:r>
              <a:rPr lang="en-US" dirty="0" smtClean="0"/>
              <a:t> Database is </a:t>
            </a:r>
            <a:r>
              <a:rPr lang="en-US" dirty="0" smtClean="0">
                <a:hlinkClick r:id="rId3"/>
              </a:rPr>
              <a:t>now licensed under a CC BY 4.0 License</a:t>
            </a:r>
            <a:r>
              <a:rPr lang="en-US" dirty="0" smtClean="0"/>
              <a:t>. </a:t>
            </a:r>
            <a:endParaRPr lang="en-US" dirty="0"/>
          </a:p>
        </p:txBody>
      </p:sp>
      <p:sp>
        <p:nvSpPr>
          <p:cNvPr id="4" name="Slide Number Placeholder 3"/>
          <p:cNvSpPr>
            <a:spLocks noGrp="1"/>
          </p:cNvSpPr>
          <p:nvPr>
            <p:ph type="sldNum" sz="quarter" idx="10"/>
          </p:nvPr>
        </p:nvSpPr>
        <p:spPr/>
        <p:txBody>
          <a:bodyPr/>
          <a:lstStyle/>
          <a:p>
            <a:fld id="{D98AF791-F3C3-0141-AF0E-BD450A0845A3}" type="slidenum">
              <a:rPr lang="en-US" smtClean="0"/>
              <a:t>48</a:t>
            </a:fld>
            <a:endParaRPr lang="en-US"/>
          </a:p>
        </p:txBody>
      </p:sp>
    </p:spTree>
    <p:extLst>
      <p:ext uri="{BB962C8B-B14F-4D97-AF65-F5344CB8AC3E}">
        <p14:creationId xmlns:p14="http://schemas.microsoft.com/office/powerpoint/2010/main" val="1623163942"/>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And here’s something fun, Honda released 3D data for the exterior designs of several of its concept model cars under a CC</a:t>
            </a:r>
            <a:r>
              <a:rPr lang="en-US" baseline="0" dirty="0" smtClean="0"/>
              <a:t> BY-NC 4.0 license. </a:t>
            </a:r>
          </a:p>
          <a:p>
            <a:endParaRPr lang="en-US" baseline="0" dirty="0" smtClean="0"/>
          </a:p>
          <a:p>
            <a:r>
              <a:rPr lang="en-US" baseline="0" dirty="0" smtClean="0"/>
              <a:t>Here’s the link to the website: http://www.honda-3d.com/ where you can peruse the </a:t>
            </a:r>
            <a:r>
              <a:rPr lang="en-US" baseline="0" dirty="0" err="1" smtClean="0"/>
              <a:t>dif</a:t>
            </a:r>
            <a:r>
              <a:rPr lang="en-US" baseline="0" dirty="0" smtClean="0"/>
              <a:t> models. </a:t>
            </a:r>
          </a:p>
          <a:p>
            <a:endParaRPr lang="en-US" baseline="0" dirty="0" smtClean="0"/>
          </a:p>
          <a:p>
            <a:r>
              <a:rPr lang="en-US" baseline="0" dirty="0" smtClean="0"/>
              <a:t>---</a:t>
            </a:r>
            <a:endParaRPr lang="en-US" dirty="0" smtClean="0"/>
          </a:p>
          <a:p>
            <a:endParaRPr lang="en-US" dirty="0" smtClean="0"/>
          </a:p>
          <a:p>
            <a:r>
              <a:rPr lang="en-US" dirty="0" smtClean="0"/>
              <a:t>Read https://</a:t>
            </a:r>
            <a:r>
              <a:rPr lang="en-US" dirty="0" err="1" smtClean="0"/>
              <a:t>creativecommons.org</a:t>
            </a:r>
            <a:r>
              <a:rPr lang="en-US" dirty="0" smtClean="0"/>
              <a:t>/weblog/entry/41895 for ref:</a:t>
            </a:r>
          </a:p>
          <a:p>
            <a:endParaRPr lang="en-US" dirty="0" smtClean="0"/>
          </a:p>
          <a:p>
            <a:r>
              <a:rPr lang="en-US" dirty="0" smtClean="0"/>
              <a:t>Auto manufacturer Honda </a:t>
            </a:r>
            <a:r>
              <a:rPr lang="en-US" dirty="0" smtClean="0">
                <a:hlinkClick r:id="rId3"/>
              </a:rPr>
              <a:t>released 3D data for the exterior designs of several of its concept models</a:t>
            </a:r>
            <a:r>
              <a:rPr lang="en-US" dirty="0" smtClean="0"/>
              <a:t> under a </a:t>
            </a:r>
            <a:r>
              <a:rPr lang="en-US" dirty="0" smtClean="0">
                <a:hlinkClick r:id="rId4"/>
              </a:rPr>
              <a:t>CC Attribution-NonCommercial (BY-NC)</a:t>
            </a:r>
            <a:r>
              <a:rPr lang="en-US" dirty="0" smtClean="0"/>
              <a:t> license. </a:t>
            </a:r>
            <a:r>
              <a:rPr lang="en-US" dirty="0" smtClean="0">
                <a:hlinkClick r:id="rId3"/>
              </a:rPr>
              <a:t>From the press release</a:t>
            </a:r>
            <a:r>
              <a:rPr lang="en-US" dirty="0" smtClean="0"/>
              <a:t>:</a:t>
            </a:r>
          </a:p>
          <a:p>
            <a:r>
              <a:rPr lang="en-US" dirty="0" smtClean="0"/>
              <a:t>With the data downloaded from the website “</a:t>
            </a:r>
            <a:r>
              <a:rPr lang="en-US" dirty="0" smtClean="0">
                <a:hlinkClick r:id="rId5"/>
              </a:rPr>
              <a:t>Honda 3D Design Archives</a:t>
            </a:r>
            <a:r>
              <a:rPr lang="en-US" dirty="0" smtClean="0"/>
              <a:t>,” Honda’s concept models can easily be replicated by a household 3D printer, which is becoming more popular in recent years. By offering data of its concept models, which embody the spirit of “Honda Design,” Honda offers opportunity to enjoy a simulated experience of Honda’s “art of manufacturing.”</a:t>
            </a:r>
          </a:p>
          <a:p>
            <a:endParaRPr lang="en-US" dirty="0" smtClean="0"/>
          </a:p>
          <a:p>
            <a:r>
              <a:rPr lang="en-US" dirty="0" smtClean="0"/>
              <a:t>You can view the designs on </a:t>
            </a:r>
            <a:r>
              <a:rPr lang="en-US" dirty="0" smtClean="0">
                <a:hlinkClick r:id="rId5"/>
              </a:rPr>
              <a:t>the new Honda 3D site</a:t>
            </a:r>
            <a:r>
              <a:rPr lang="en-US" dirty="0" smtClean="0"/>
              <a:t> or download them in </a:t>
            </a:r>
            <a:r>
              <a:rPr lang="en-US" dirty="0" smtClean="0">
                <a:hlinkClick r:id="rId6"/>
              </a:rPr>
              <a:t>STL</a:t>
            </a:r>
            <a:r>
              <a:rPr lang="en-US" dirty="0" smtClean="0"/>
              <a:t>. Since the designs are licensed under BY-NC, anyone can share, modify, and remix them </a:t>
            </a:r>
            <a:r>
              <a:rPr lang="en-US" dirty="0" err="1" smtClean="0"/>
              <a:t>noncommercially</a:t>
            </a:r>
            <a:r>
              <a:rPr lang="en-US" dirty="0" smtClean="0"/>
              <a:t>. Now that these designs are in the wild, it will be cool to see who mods them in unexpected and creative ways.</a:t>
            </a:r>
          </a:p>
          <a:p>
            <a:endParaRPr lang="en-US" dirty="0" smtClean="0"/>
          </a:p>
          <a:p>
            <a:r>
              <a:rPr lang="en-US" dirty="0" err="1" smtClean="0"/>
              <a:t>Puyo</a:t>
            </a:r>
            <a:r>
              <a:rPr lang="en-US" dirty="0" smtClean="0"/>
              <a:t> Concept Image</a:t>
            </a:r>
            <a:r>
              <a:rPr lang="en-US" baseline="0" dirty="0" smtClean="0"/>
              <a:t> </a:t>
            </a:r>
            <a:r>
              <a:rPr lang="en-US" dirty="0" smtClean="0"/>
              <a:t>by Honda / CC BY-NC</a:t>
            </a:r>
            <a:r>
              <a:rPr lang="en-US" baseline="0" dirty="0" smtClean="0"/>
              <a:t> 4.0</a:t>
            </a:r>
            <a:endParaRPr lang="en-US" dirty="0"/>
          </a:p>
        </p:txBody>
      </p:sp>
      <p:sp>
        <p:nvSpPr>
          <p:cNvPr id="4" name="Slide Number Placeholder 3"/>
          <p:cNvSpPr>
            <a:spLocks noGrp="1"/>
          </p:cNvSpPr>
          <p:nvPr>
            <p:ph type="sldNum" sz="quarter" idx="10"/>
          </p:nvPr>
        </p:nvSpPr>
        <p:spPr/>
        <p:txBody>
          <a:bodyPr/>
          <a:lstStyle/>
          <a:p>
            <a:fld id="{D98AF791-F3C3-0141-AF0E-BD450A0845A3}" type="slidenum">
              <a:rPr lang="en-US" smtClean="0"/>
              <a:t>49</a:t>
            </a:fld>
            <a:endParaRPr lang="en-US"/>
          </a:p>
        </p:txBody>
      </p:sp>
    </p:spTree>
    <p:extLst>
      <p:ext uri="{BB962C8B-B14F-4D97-AF65-F5344CB8AC3E}">
        <p14:creationId xmlns:p14="http://schemas.microsoft.com/office/powerpoint/2010/main" val="163793804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 to make sure our licenses and public domain tools are up</a:t>
            </a:r>
            <a:r>
              <a:rPr lang="en-US" baseline="0" dirty="0" smtClean="0"/>
              <a:t> to date, </a:t>
            </a:r>
            <a:r>
              <a:rPr lang="en-US" dirty="0" smtClean="0"/>
              <a:t>Creative Commons has been versioning them since we first</a:t>
            </a:r>
            <a:r>
              <a:rPr lang="en-US" baseline="0" dirty="0" smtClean="0"/>
              <a:t> launched it in 2002. And you can see here the different versions launched at various intervals – 1.0 in 2002, 2.0 in 2004 up through 3.0 in 2007 and 4.0 last year.</a:t>
            </a:r>
          </a:p>
          <a:p>
            <a:endParaRPr lang="en-US" baseline="0" dirty="0" smtClean="0"/>
          </a:p>
          <a:p>
            <a:r>
              <a:rPr lang="en-US" b="1" baseline="0" dirty="0" smtClean="0"/>
              <a:t>= Why versioning is important =</a:t>
            </a:r>
          </a:p>
          <a:p>
            <a:pPr marL="0" indent="0">
              <a:buFont typeface="Arial"/>
              <a:buNone/>
            </a:pPr>
            <a:endParaRPr lang="en-US" dirty="0" smtClean="0"/>
          </a:p>
          <a:p>
            <a:pPr marL="0" indent="0">
              <a:buFont typeface="Arial"/>
              <a:buNone/>
            </a:pPr>
            <a:r>
              <a:rPr lang="en-US" dirty="0" smtClean="0"/>
              <a:t>So I mentioned a</a:t>
            </a:r>
            <a:r>
              <a:rPr lang="en-US" baseline="0" dirty="0" smtClean="0"/>
              <a:t> bit on the last slide about why Versioning is important, but I want to re-emphasize that here, with a few additional points. </a:t>
            </a:r>
            <a:r>
              <a:rPr lang="en-US" dirty="0" smtClean="0"/>
              <a:t>Versioning</a:t>
            </a:r>
            <a:r>
              <a:rPr lang="en-US" baseline="0" dirty="0" smtClean="0"/>
              <a:t> is really a core responsibility of license stewardship, because:</a:t>
            </a:r>
          </a:p>
          <a:p>
            <a:pPr marL="171450" indent="-171450">
              <a:buFont typeface="Arial"/>
              <a:buChar char="•"/>
            </a:pPr>
            <a:r>
              <a:rPr lang="en-US" baseline="0" dirty="0" smtClean="0"/>
              <a:t>(as I mentioned) the Law and technology keeps changing – for example, think about privacy before and after the Internet!</a:t>
            </a:r>
          </a:p>
          <a:p>
            <a:pPr marL="171450" indent="-171450">
              <a:buFont typeface="Arial"/>
              <a:buChar char="•"/>
            </a:pPr>
            <a:r>
              <a:rPr lang="en-US" baseline="0" dirty="0" smtClean="0"/>
              <a:t>But what’s more, the Usage of our licenses keeps growing, certainly since 2002 the number of CC licensed works has grown exponentially, and this results in many more and diverse stakeholders when it comes to our licenses, also known as license adopters</a:t>
            </a:r>
          </a:p>
          <a:p>
            <a:pPr marL="171450" indent="-171450">
              <a:buFont typeface="Arial"/>
              <a:buChar char="•"/>
            </a:pPr>
            <a:r>
              <a:rPr lang="en-US" baseline="0" dirty="0" smtClean="0"/>
              <a:t>And lastly, we can’t predict the future. Because we are not fortune tellers, we do have to continue versioning the licenses every so often to adapt to this growing and diverse base of users and to anticipate significant changes to the law and technology</a:t>
            </a:r>
          </a:p>
          <a:p>
            <a:pPr marL="171450" indent="-171450">
              <a:buFont typeface="Arial"/>
              <a:buChar char="•"/>
            </a:pPr>
            <a:endParaRPr lang="en-US" baseline="0" dirty="0" smtClean="0"/>
          </a:p>
          <a:p>
            <a:pPr marL="0" indent="0">
              <a:buFont typeface="Arial"/>
              <a:buNone/>
            </a:pPr>
            <a:r>
              <a:rPr lang="en-US" baseline="0" dirty="0" smtClean="0"/>
              <a:t>Long story short: Version 4.0 is the most up to date version of our license suite yet, and it was designed in consultation with many, many legal experts from around the world to account for and anticipate all these changes!</a:t>
            </a:r>
          </a:p>
          <a:p>
            <a:pPr marL="0" indent="0">
              <a:buFont typeface="Arial"/>
              <a:buNone/>
            </a:pPr>
            <a:endParaRPr lang="en-US" baseline="0" dirty="0" smtClean="0"/>
          </a:p>
          <a:p>
            <a:pPr marL="0" indent="0">
              <a:buFont typeface="Arial"/>
              <a:buNone/>
            </a:pPr>
            <a:r>
              <a:rPr lang="en-US" baseline="0" dirty="0" smtClean="0"/>
              <a:t>For speaker and further interested audience members: we have this detailed chart explaining the differences between all the versions: http://</a:t>
            </a:r>
            <a:r>
              <a:rPr lang="en-US" baseline="0" dirty="0" err="1" smtClean="0"/>
              <a:t>wiki.creativecommons.org</a:t>
            </a:r>
            <a:r>
              <a:rPr lang="en-US" baseline="0" dirty="0" smtClean="0"/>
              <a:t>/</a:t>
            </a:r>
            <a:r>
              <a:rPr lang="en-US" baseline="0" dirty="0" err="1" smtClean="0"/>
              <a:t>License_Versions</a:t>
            </a:r>
            <a:r>
              <a:rPr lang="en-US" baseline="0" dirty="0" smtClean="0"/>
              <a:t> </a:t>
            </a:r>
          </a:p>
          <a:p>
            <a:pPr marL="0" indent="0">
              <a:buFont typeface="Arial"/>
              <a:buNone/>
            </a:pPr>
            <a:endParaRPr lang="en-US" baseline="0" dirty="0" smtClean="0"/>
          </a:p>
          <a:p>
            <a:pPr marL="0" indent="0">
              <a:buFont typeface="Arial"/>
              <a:buNone/>
            </a:pPr>
            <a:r>
              <a:rPr lang="en-US" i="1" baseline="0" dirty="0" smtClean="0"/>
              <a:t>---- For most lay education audiences, stop here ----</a:t>
            </a:r>
          </a:p>
          <a:p>
            <a:endParaRPr lang="en-US" dirty="0" smtClean="0"/>
          </a:p>
          <a:p>
            <a:r>
              <a:rPr lang="en-US" b="1" dirty="0" smtClean="0"/>
              <a:t>= Examples of when</a:t>
            </a:r>
            <a:r>
              <a:rPr lang="en-US" b="1" baseline="0" dirty="0" smtClean="0"/>
              <a:t> </a:t>
            </a:r>
            <a:r>
              <a:rPr lang="en-US" b="1" dirty="0" smtClean="0"/>
              <a:t>versioning</a:t>
            </a:r>
            <a:r>
              <a:rPr lang="en-US" b="1" baseline="0" dirty="0" smtClean="0"/>
              <a:t> was needed =</a:t>
            </a:r>
          </a:p>
          <a:p>
            <a:r>
              <a:rPr lang="en-US" b="0" i="1" baseline="0" dirty="0" smtClean="0"/>
              <a:t>(only dive into if relevant to audience, </a:t>
            </a:r>
            <a:r>
              <a:rPr lang="en-US" b="0" i="1" baseline="0" dirty="0" err="1" smtClean="0"/>
              <a:t>eg</a:t>
            </a:r>
            <a:r>
              <a:rPr lang="en-US" b="0" i="1" baseline="0" dirty="0" smtClean="0"/>
              <a:t>. open </a:t>
            </a:r>
            <a:r>
              <a:rPr lang="en-US" b="0" i="1" baseline="0" dirty="0" err="1" smtClean="0"/>
              <a:t>ed</a:t>
            </a:r>
            <a:r>
              <a:rPr lang="en-US" b="0" i="1" baseline="0" dirty="0" smtClean="0"/>
              <a:t> advocates might be interested; educators don’t need to know this)</a:t>
            </a:r>
            <a:endParaRPr lang="en-US" b="0" i="1" dirty="0" smtClean="0"/>
          </a:p>
          <a:p>
            <a:endParaRPr lang="en-US" u="sng" dirty="0" smtClean="0"/>
          </a:p>
          <a:p>
            <a:r>
              <a:rPr lang="en-US" u="sng" dirty="0" smtClean="0"/>
              <a:t>1.0 – 2.0</a:t>
            </a:r>
            <a:r>
              <a:rPr lang="en-US" dirty="0" smtClean="0"/>
              <a:t>:  </a:t>
            </a:r>
          </a:p>
          <a:p>
            <a:r>
              <a:rPr lang="en-US" dirty="0" smtClean="0"/>
              <a:t>CC learned a lot its first year in existence, and with experience came recognition that adjustments were needed relatively soon after launch of 1.0.  Among other things</a:t>
            </a:r>
          </a:p>
          <a:p>
            <a:pPr marL="171450" indent="-171450">
              <a:buFont typeface="Arial"/>
              <a:buChar char="•"/>
            </a:pPr>
            <a:r>
              <a:rPr lang="en-US" b="1" dirty="0" smtClean="0"/>
              <a:t>no demand </a:t>
            </a:r>
            <a:r>
              <a:rPr lang="en-US" dirty="0" smtClean="0"/>
              <a:t>for the non BY licenses in the original suite of 11 licenses; took the opportunity to drop those from the 2.0 suite</a:t>
            </a:r>
          </a:p>
          <a:p>
            <a:pPr marL="171450" indent="-171450">
              <a:buFont typeface="Arial"/>
              <a:buChar char="•"/>
            </a:pPr>
            <a:r>
              <a:rPr lang="en-US" dirty="0" smtClean="0"/>
              <a:t>dropped </a:t>
            </a:r>
            <a:r>
              <a:rPr lang="en-US" b="1" dirty="0" smtClean="0"/>
              <a:t>affirmative representations and warranties</a:t>
            </a:r>
            <a:r>
              <a:rPr lang="en-US" dirty="0" smtClean="0"/>
              <a:t> on the part of licensors, to bring us in line with what other providers of free content were doing. We recognized (and encouraged then as well as today) that licensors can offer warranties with or without a fee where those are sought.  This is a common model throughout the open publishing landscape, and one embraced by the open source community as well.</a:t>
            </a:r>
          </a:p>
          <a:p>
            <a:pPr marL="171450" indent="-171450">
              <a:buFont typeface="Arial"/>
              <a:buChar char="•"/>
            </a:pPr>
            <a:r>
              <a:rPr lang="en-US" dirty="0" smtClean="0"/>
              <a:t>other important changes:  </a:t>
            </a:r>
            <a:r>
              <a:rPr lang="en-US" b="1" dirty="0" smtClean="0"/>
              <a:t>improving the attribution</a:t>
            </a:r>
            <a:r>
              <a:rPr lang="en-US" dirty="0" smtClean="0"/>
              <a:t> requirement, addressing music-related issues including how the CC licenses work with collecting societies, and introducing compatibility between ported versions of BY-SA.</a:t>
            </a:r>
          </a:p>
          <a:p>
            <a:endParaRPr lang="en-US" u="none" dirty="0" smtClean="0"/>
          </a:p>
          <a:p>
            <a:r>
              <a:rPr lang="en-US" u="sng" dirty="0" smtClean="0"/>
              <a:t>2.0 to 3.0:  second major upgrade</a:t>
            </a:r>
          </a:p>
          <a:p>
            <a:pPr marL="171450" indent="-171450">
              <a:buFont typeface="Arial"/>
              <a:buChar char="•"/>
            </a:pPr>
            <a:r>
              <a:rPr lang="en-US" b="1" dirty="0" smtClean="0"/>
              <a:t>endorsement:</a:t>
            </a:r>
            <a:r>
              <a:rPr lang="en-US" dirty="0" smtClean="0"/>
              <a:t>  concern by licensors that when others reused their works, the licensor endorsed those uses through attribution statements. Introduced “no endorsement” provision, introduced provision requiring removal of attribution when requested and reasonably possible, and clarified moral rights</a:t>
            </a:r>
          </a:p>
          <a:p>
            <a:pPr marL="171450" indent="-171450">
              <a:buFont typeface="Arial"/>
              <a:buChar char="•"/>
            </a:pPr>
            <a:r>
              <a:rPr lang="en-US" b="1" dirty="0" smtClean="0"/>
              <a:t>internationalization</a:t>
            </a:r>
            <a:r>
              <a:rPr lang="en-US" dirty="0" smtClean="0"/>
              <a:t>-related issues:  the generic license was one in the same as the US license, wanted to change that by creating a more international license using international terminology to ease adoption issues; other issues also were in play, including the need to harmonize still further treatment of moral rights.  </a:t>
            </a:r>
          </a:p>
          <a:p>
            <a:pPr marL="171450" indent="-171450">
              <a:buFont typeface="Arial"/>
              <a:buChar char="•"/>
            </a:pPr>
            <a:r>
              <a:rPr lang="en-US" b="1" dirty="0" smtClean="0"/>
              <a:t>compatibility</a:t>
            </a:r>
            <a:r>
              <a:rPr lang="en-US" dirty="0" smtClean="0"/>
              <a:t>:  other major issue was compatibility with other copy-left or </a:t>
            </a:r>
            <a:r>
              <a:rPr lang="en-US" dirty="0" err="1" smtClean="0"/>
              <a:t>ShareAlike</a:t>
            </a:r>
            <a:r>
              <a:rPr lang="en-US" dirty="0" smtClean="0"/>
              <a:t> licenses.  Recognized problems associated with having incompatible silos of content that could not be remixed; introduced a provision that would allow CC to declare other licenses sufficiently compatible such that content could be remixed between them and licensed under one or the other license easily.  </a:t>
            </a:r>
          </a:p>
          <a:p>
            <a:endParaRPr lang="en-US" dirty="0"/>
          </a:p>
        </p:txBody>
      </p:sp>
      <p:sp>
        <p:nvSpPr>
          <p:cNvPr id="4" name="Slide Number Placeholder 3"/>
          <p:cNvSpPr>
            <a:spLocks noGrp="1"/>
          </p:cNvSpPr>
          <p:nvPr>
            <p:ph type="sldNum" sz="quarter" idx="10"/>
          </p:nvPr>
        </p:nvSpPr>
        <p:spPr/>
        <p:txBody>
          <a:bodyPr/>
          <a:lstStyle/>
          <a:p>
            <a:fld id="{D98AF791-F3C3-0141-AF0E-BD450A0845A3}" type="slidenum">
              <a:rPr lang="en-US" smtClean="0"/>
              <a:t>5</a:t>
            </a:fld>
            <a:endParaRPr lang="en-US"/>
          </a:p>
        </p:txBody>
      </p:sp>
    </p:spTree>
    <p:extLst>
      <p:ext uri="{BB962C8B-B14F-4D97-AF65-F5344CB8AC3E}">
        <p14:creationId xmlns:p14="http://schemas.microsoft.com/office/powerpoint/2010/main" val="1509454860"/>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And there are many more</a:t>
            </a:r>
            <a:r>
              <a:rPr lang="en-US" baseline="0" dirty="0" smtClean="0"/>
              <a:t> working on adopting or moving to 4.0. Probably many we don’t know about as well.</a:t>
            </a:r>
          </a:p>
          <a:p>
            <a:endParaRPr lang="en-US" baseline="0" dirty="0" smtClean="0"/>
          </a:p>
          <a:p>
            <a:r>
              <a:rPr lang="en-US" baseline="0" dirty="0" smtClean="0"/>
              <a:t>We’d love you to keep us informed of them. Here’s the link to the CC wiki where we’re sort of keeping track: </a:t>
            </a:r>
          </a:p>
          <a:p>
            <a:endParaRPr lang="en-US" baseline="0" dirty="0" smtClean="0"/>
          </a:p>
          <a:p>
            <a:r>
              <a:rPr lang="en-US" baseline="0" dirty="0" smtClean="0"/>
              <a:t>http://</a:t>
            </a:r>
            <a:r>
              <a:rPr lang="en-US" baseline="0" dirty="0" err="1" smtClean="0"/>
              <a:t>wiki.creativecommons.org</a:t>
            </a:r>
            <a:r>
              <a:rPr lang="en-US" baseline="0" dirty="0" smtClean="0"/>
              <a:t>/4.0_adoptions. </a:t>
            </a:r>
          </a:p>
          <a:p>
            <a:endParaRPr lang="en-US" baseline="0" dirty="0" smtClean="0"/>
          </a:p>
          <a:p>
            <a:r>
              <a:rPr lang="en-US" baseline="0" dirty="0" smtClean="0"/>
              <a:t>Feel free to add your own project or resource once you’ve upgraded to 4.0!</a:t>
            </a:r>
            <a:endParaRPr lang="en-US" dirty="0"/>
          </a:p>
        </p:txBody>
      </p:sp>
      <p:sp>
        <p:nvSpPr>
          <p:cNvPr id="4" name="Slide Number Placeholder 3"/>
          <p:cNvSpPr>
            <a:spLocks noGrp="1"/>
          </p:cNvSpPr>
          <p:nvPr>
            <p:ph type="sldNum" sz="quarter" idx="10"/>
          </p:nvPr>
        </p:nvSpPr>
        <p:spPr/>
        <p:txBody>
          <a:bodyPr/>
          <a:lstStyle/>
          <a:p>
            <a:fld id="{D98AF791-F3C3-0141-AF0E-BD450A0845A3}" type="slidenum">
              <a:rPr lang="en-US" smtClean="0"/>
              <a:t>50</a:t>
            </a:fld>
            <a:endParaRPr lang="en-US"/>
          </a:p>
        </p:txBody>
      </p:sp>
    </p:spTree>
    <p:extLst>
      <p:ext uri="{BB962C8B-B14F-4D97-AF65-F5344CB8AC3E}">
        <p14:creationId xmlns:p14="http://schemas.microsoft.com/office/powerpoint/2010/main" val="960205970"/>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 made it easy for you!</a:t>
            </a:r>
            <a:endParaRPr lang="en-US" dirty="0"/>
          </a:p>
        </p:txBody>
      </p:sp>
      <p:sp>
        <p:nvSpPr>
          <p:cNvPr id="4" name="Slide Number Placeholder 3"/>
          <p:cNvSpPr>
            <a:spLocks noGrp="1"/>
          </p:cNvSpPr>
          <p:nvPr>
            <p:ph type="sldNum" sz="quarter" idx="10"/>
          </p:nvPr>
        </p:nvSpPr>
        <p:spPr/>
        <p:txBody>
          <a:bodyPr/>
          <a:lstStyle/>
          <a:p>
            <a:fld id="{D98AF791-F3C3-0141-AF0E-BD450A0845A3}" type="slidenum">
              <a:rPr lang="en-US" smtClean="0"/>
              <a:t>51</a:t>
            </a:fld>
            <a:endParaRPr lang="en-US"/>
          </a:p>
        </p:txBody>
      </p:sp>
    </p:spTree>
    <p:extLst>
      <p:ext uri="{BB962C8B-B14F-4D97-AF65-F5344CB8AC3E}">
        <p14:creationId xmlns:p14="http://schemas.microsoft.com/office/powerpoint/2010/main" val="960205970"/>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Our license chooser tool</a:t>
            </a:r>
            <a:r>
              <a:rPr lang="en-US" baseline="0" dirty="0" smtClean="0"/>
              <a:t> has been upgraded, too! You can simply visit </a:t>
            </a:r>
            <a:r>
              <a:rPr lang="en-US" baseline="0" dirty="0" err="1" smtClean="0"/>
              <a:t>creativecommons.org</a:t>
            </a:r>
            <a:r>
              <a:rPr lang="en-US" baseline="0" dirty="0" smtClean="0"/>
              <a:t>/choose and select a license the way you’ve always done and the html code is generated automatically for you. Simply copy and paste the code into </a:t>
            </a:r>
            <a:r>
              <a:rPr lang="en-US" baseline="0" dirty="0" err="1" smtClean="0"/>
              <a:t>yourw</a:t>
            </a:r>
            <a:r>
              <a:rPr lang="en-US" baseline="0" dirty="0" smtClean="0"/>
              <a:t> </a:t>
            </a:r>
            <a:r>
              <a:rPr lang="en-US" baseline="0" dirty="0" err="1" smtClean="0"/>
              <a:t>eb</a:t>
            </a:r>
            <a:r>
              <a:rPr lang="en-US" baseline="0" dirty="0" smtClean="0"/>
              <a:t> page. Other options for marking the CC license on your work are outlined at http://</a:t>
            </a:r>
            <a:r>
              <a:rPr lang="en-US" baseline="0" dirty="0" err="1" smtClean="0"/>
              <a:t>wiki.creativecommons.org</a:t>
            </a:r>
            <a:r>
              <a:rPr lang="en-US" baseline="0" dirty="0" smtClean="0"/>
              <a:t>/</a:t>
            </a:r>
            <a:r>
              <a:rPr lang="en-US" baseline="0" dirty="0" err="1" smtClean="0"/>
              <a:t>Marking_your_work_with_a_CC_license</a:t>
            </a:r>
            <a:r>
              <a:rPr lang="en-US" baseline="0" dirty="0" smtClean="0"/>
              <a:t>. We revamped these best practices as well in conjunction with </a:t>
            </a:r>
            <a:r>
              <a:rPr lang="en-US" baseline="0" smtClean="0"/>
              <a:t>the launch of 4.0.</a:t>
            </a:r>
            <a:endParaRPr lang="en-US" dirty="0"/>
          </a:p>
        </p:txBody>
      </p:sp>
      <p:sp>
        <p:nvSpPr>
          <p:cNvPr id="4" name="Slide Number Placeholder 3"/>
          <p:cNvSpPr>
            <a:spLocks noGrp="1"/>
          </p:cNvSpPr>
          <p:nvPr>
            <p:ph type="sldNum" sz="quarter" idx="10"/>
          </p:nvPr>
        </p:nvSpPr>
        <p:spPr/>
        <p:txBody>
          <a:bodyPr/>
          <a:lstStyle/>
          <a:p>
            <a:fld id="{D98AF791-F3C3-0141-AF0E-BD450A0845A3}" type="slidenum">
              <a:rPr lang="en-US" smtClean="0"/>
              <a:t>52</a:t>
            </a:fld>
            <a:endParaRPr lang="en-US"/>
          </a:p>
        </p:txBody>
      </p:sp>
    </p:spTree>
    <p:extLst>
      <p:ext uri="{BB962C8B-B14F-4D97-AF65-F5344CB8AC3E}">
        <p14:creationId xmlns:p14="http://schemas.microsoft.com/office/powerpoint/2010/main" val="960205970"/>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 here is the big takeaway that</a:t>
            </a:r>
            <a:r>
              <a:rPr lang="en-US" baseline="0" dirty="0" smtClean="0"/>
              <a:t> I hope you get from this webinar..</a:t>
            </a:r>
            <a:endParaRPr lang="en-US" dirty="0"/>
          </a:p>
        </p:txBody>
      </p:sp>
      <p:sp>
        <p:nvSpPr>
          <p:cNvPr id="4" name="Slide Number Placeholder 3"/>
          <p:cNvSpPr>
            <a:spLocks noGrp="1"/>
          </p:cNvSpPr>
          <p:nvPr>
            <p:ph type="sldNum" sz="quarter" idx="10"/>
          </p:nvPr>
        </p:nvSpPr>
        <p:spPr/>
        <p:txBody>
          <a:bodyPr/>
          <a:lstStyle/>
          <a:p>
            <a:fld id="{D98AF791-F3C3-0141-AF0E-BD450A0845A3}" type="slidenum">
              <a:rPr lang="en-US" smtClean="0"/>
              <a:t>53</a:t>
            </a:fld>
            <a:endParaRPr lang="en-US"/>
          </a:p>
        </p:txBody>
      </p:sp>
    </p:spTree>
    <p:extLst>
      <p:ext uri="{BB962C8B-B14F-4D97-AF65-F5344CB8AC3E}">
        <p14:creationId xmlns:p14="http://schemas.microsoft.com/office/powerpoint/2010/main" val="4242706539"/>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That version 4.0 is improved</a:t>
            </a:r>
            <a:r>
              <a:rPr lang="en-US" baseline="0" dirty="0" smtClean="0"/>
              <a:t> and better for governments, public sector information, databases, but especially for education. And that you should use it!</a:t>
            </a:r>
            <a:endParaRPr lang="en-US" dirty="0"/>
          </a:p>
        </p:txBody>
      </p:sp>
      <p:sp>
        <p:nvSpPr>
          <p:cNvPr id="4" name="Slide Number Placeholder 3"/>
          <p:cNvSpPr>
            <a:spLocks noGrp="1"/>
          </p:cNvSpPr>
          <p:nvPr>
            <p:ph type="sldNum" sz="quarter" idx="10"/>
          </p:nvPr>
        </p:nvSpPr>
        <p:spPr/>
        <p:txBody>
          <a:bodyPr/>
          <a:lstStyle/>
          <a:p>
            <a:fld id="{D98AF791-F3C3-0141-AF0E-BD450A0845A3}" type="slidenum">
              <a:rPr lang="en-US" smtClean="0"/>
              <a:t>54</a:t>
            </a:fld>
            <a:endParaRPr lang="en-US"/>
          </a:p>
        </p:txBody>
      </p:sp>
    </p:spTree>
    <p:extLst>
      <p:ext uri="{BB962C8B-B14F-4D97-AF65-F5344CB8AC3E}">
        <p14:creationId xmlns:p14="http://schemas.microsoft.com/office/powerpoint/2010/main" val="359666805"/>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And with that said, This </a:t>
            </a:r>
            <a:r>
              <a:rPr lang="en-US" dirty="0" err="1" smtClean="0"/>
              <a:t>slidedeck</a:t>
            </a:r>
            <a:r>
              <a:rPr lang="en-US" baseline="0" dirty="0" smtClean="0"/>
              <a:t> is licensed under .. you guessed it! Creative Commons Attribution 4.0. This means you can reuse, remix, and redistribute it as long as you attribute Creative Commons!</a:t>
            </a:r>
          </a:p>
          <a:p>
            <a:endParaRPr lang="en-US" baseline="0" dirty="0" smtClean="0"/>
          </a:p>
          <a:p>
            <a:r>
              <a:rPr lang="en-US" baseline="0" dirty="0" smtClean="0"/>
              <a:t>Now.. Questions?</a:t>
            </a:r>
          </a:p>
          <a:p>
            <a:endParaRPr lang="en-US" baseline="0" dirty="0" smtClean="0"/>
          </a:p>
          <a:p>
            <a:pPr marL="0" marR="0" lvl="0" indent="0" algn="l" defTabSz="457200" rtl="0" eaLnBrk="1" fontAlgn="auto" latinLnBrk="0" hangingPunct="1">
              <a:lnSpc>
                <a:spcPct val="100000"/>
              </a:lnSpc>
              <a:spcBef>
                <a:spcPts val="0"/>
              </a:spcBef>
              <a:spcAft>
                <a:spcPts val="0"/>
              </a:spcAft>
              <a:buClrTx/>
              <a:buSzTx/>
              <a:buFontTx/>
              <a:buNone/>
              <a:tabLst/>
              <a:defRPr/>
            </a:pPr>
            <a:r>
              <a:rPr lang="en-US" baseline="0" dirty="0" smtClean="0"/>
              <a:t>Please keep in mind that </a:t>
            </a:r>
            <a:r>
              <a:rPr lang="en" sz="1200" b="0" i="0" u="none" strike="noStrike" cap="none" baseline="0" dirty="0" smtClean="0">
                <a:solidFill>
                  <a:srgbClr val="FFFFFF"/>
                </a:solidFill>
                <a:latin typeface="Verdana"/>
                <a:ea typeface="Verdana"/>
                <a:cs typeface="Verdana"/>
                <a:sym typeface="Verdana"/>
              </a:rPr>
              <a:t>Creative Commons and the double C in a circle are registered trademarks of Creative Commons in the United States and other countries. Third party marks and brands are the property of their respective holders.</a:t>
            </a:r>
          </a:p>
          <a:p>
            <a:endParaRPr lang="en-US" dirty="0"/>
          </a:p>
        </p:txBody>
      </p:sp>
      <p:sp>
        <p:nvSpPr>
          <p:cNvPr id="4" name="Slide Number Placeholder 3"/>
          <p:cNvSpPr>
            <a:spLocks noGrp="1"/>
          </p:cNvSpPr>
          <p:nvPr>
            <p:ph type="sldNum" sz="quarter" idx="10"/>
          </p:nvPr>
        </p:nvSpPr>
        <p:spPr/>
        <p:txBody>
          <a:bodyPr/>
          <a:lstStyle/>
          <a:p>
            <a:fld id="{D98AF791-F3C3-0141-AF0E-BD450A0845A3}" type="slidenum">
              <a:rPr lang="en-US" smtClean="0"/>
              <a:t>55</a:t>
            </a:fld>
            <a:endParaRPr lang="en-US"/>
          </a:p>
        </p:txBody>
      </p:sp>
    </p:spTree>
    <p:extLst>
      <p:ext uri="{BB962C8B-B14F-4D97-AF65-F5344CB8AC3E}">
        <p14:creationId xmlns:p14="http://schemas.microsoft.com/office/powerpoint/2010/main" val="1563107029"/>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Rectangle 1"/>
          <p:cNvSpPr>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59394" name="Rectangle 2"/>
          <p:cNvSpPr>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53640926-AAD7-44d8-BBD7-CCE9431645EC}">
              <a14:shadowObscured xmlns:a14="http://schemas.microsoft.com/office/drawing/2010/main" val="1"/>
            </a:ext>
          </a:extLst>
        </p:spPr>
        <p:txBody>
          <a:bodyPr/>
          <a:lstStyle/>
          <a:p>
            <a:r>
              <a:rPr lang="en-US" sz="1300" dirty="0" smtClean="0">
                <a:latin typeface="Arial" charset="0"/>
                <a:cs typeface="Arial" charset="0"/>
                <a:sym typeface="Arial" charset="0"/>
              </a:rPr>
              <a:t>Attributions</a:t>
            </a:r>
          </a:p>
          <a:p>
            <a:endParaRPr lang="en-US" sz="1300" dirty="0" smtClean="0">
              <a:latin typeface="Arial" charset="0"/>
              <a:cs typeface="Arial" charset="0"/>
              <a:sym typeface="Arial" charset="0"/>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400" dirty="0" smtClean="0"/>
              <a:t>Icon: CC BY 3.0</a:t>
            </a:r>
            <a:r>
              <a:rPr lang="en-US" sz="1400" baseline="0" dirty="0" smtClean="0"/>
              <a:t> by</a:t>
            </a:r>
            <a:r>
              <a:rPr lang="en-US" sz="1400" dirty="0" smtClean="0"/>
              <a:t> </a:t>
            </a:r>
            <a:r>
              <a:rPr lang="en-US" sz="1400" dirty="0" smtClean="0">
                <a:hlinkClick r:id="rId3"/>
              </a:rPr>
              <a:t>Luboš Volkov</a:t>
            </a:r>
            <a:r>
              <a:rPr lang="en-US" sz="1400" dirty="0" smtClean="0"/>
              <a:t>;</a:t>
            </a:r>
            <a:r>
              <a:rPr lang="en-US" sz="1400" baseline="0" dirty="0" smtClean="0"/>
              <a:t> http://</a:t>
            </a:r>
            <a:r>
              <a:rPr lang="en-US" sz="1400" baseline="0" dirty="0" err="1" smtClean="0"/>
              <a:t>thenounproject.com</a:t>
            </a:r>
            <a:r>
              <a:rPr lang="en-US" sz="1400" baseline="0" dirty="0" smtClean="0"/>
              <a:t>/term/window/20953/</a:t>
            </a:r>
            <a:endParaRPr lang="en-US" sz="1400" dirty="0" smtClean="0"/>
          </a:p>
          <a:p>
            <a:endParaRPr lang="en-US" sz="1300" dirty="0">
              <a:latin typeface="Arial" charset="0"/>
              <a:cs typeface="Arial" charset="0"/>
              <a:sym typeface="Arial"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Essentially, this is the crux of the matter. We worry about the details so you don’t have to.</a:t>
            </a:r>
            <a:r>
              <a:rPr lang="en-US" baseline="0" dirty="0" smtClean="0"/>
              <a:t> </a:t>
            </a:r>
            <a:r>
              <a:rPr lang="en-US" dirty="0" smtClean="0"/>
              <a:t>Especially because we want you to continue using our tools to </a:t>
            </a:r>
            <a:r>
              <a:rPr lang="en-US" baseline="0" dirty="0" smtClean="0"/>
              <a:t>share your knowledge and creativity with the world, w</a:t>
            </a:r>
            <a:r>
              <a:rPr lang="en-US" dirty="0" smtClean="0"/>
              <a:t>hich</a:t>
            </a:r>
            <a:r>
              <a:rPr lang="en-US" baseline="0" dirty="0" smtClean="0"/>
              <a:t> results in greater (and ultimately, hopefully, universal) access to education.</a:t>
            </a:r>
          </a:p>
          <a:p>
            <a:endParaRPr lang="en-US" baseline="0" dirty="0" smtClean="0"/>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D98AF791-F3C3-0141-AF0E-BD450A0845A3}" type="slidenum">
              <a:rPr lang="en-US" smtClean="0"/>
              <a:t>6</a:t>
            </a:fld>
            <a:endParaRPr lang="en-US"/>
          </a:p>
        </p:txBody>
      </p:sp>
    </p:spTree>
    <p:extLst>
      <p:ext uri="{BB962C8B-B14F-4D97-AF65-F5344CB8AC3E}">
        <p14:creationId xmlns:p14="http://schemas.microsoft.com/office/powerpoint/2010/main" val="124693566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 since </a:t>
            </a:r>
            <a:r>
              <a:rPr lang="en-US" baseline="0" dirty="0" smtClean="0"/>
              <a:t>Version 4.0 is our most up to date license. Here’s what is new in 4.0!</a:t>
            </a:r>
            <a:endParaRPr lang="en-US" dirty="0"/>
          </a:p>
        </p:txBody>
      </p:sp>
      <p:sp>
        <p:nvSpPr>
          <p:cNvPr id="4" name="Slide Number Placeholder 3"/>
          <p:cNvSpPr>
            <a:spLocks noGrp="1"/>
          </p:cNvSpPr>
          <p:nvPr>
            <p:ph type="sldNum" sz="quarter" idx="10"/>
          </p:nvPr>
        </p:nvSpPr>
        <p:spPr/>
        <p:txBody>
          <a:bodyPr/>
          <a:lstStyle/>
          <a:p>
            <a:fld id="{D98AF791-F3C3-0141-AF0E-BD450A0845A3}" type="slidenum">
              <a:rPr lang="en-US" smtClean="0"/>
              <a:t>7</a:t>
            </a:fld>
            <a:endParaRPr lang="en-US"/>
          </a:p>
        </p:txBody>
      </p:sp>
    </p:spTree>
    <p:extLst>
      <p:ext uri="{BB962C8B-B14F-4D97-AF65-F5344CB8AC3E}">
        <p14:creationId xmlns:p14="http://schemas.microsoft.com/office/powerpoint/2010/main" val="307981862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There’s a lot. Many things are new and improved</a:t>
            </a:r>
            <a:r>
              <a:rPr lang="en-US" baseline="0" dirty="0" smtClean="0"/>
              <a:t> 4.0, but these are the changes that matter the most to you in the education space. </a:t>
            </a:r>
          </a:p>
          <a:p>
            <a:endParaRPr lang="en-US" baseline="0" dirty="0" smtClean="0"/>
          </a:p>
          <a:p>
            <a:r>
              <a:rPr lang="en-US" baseline="0" dirty="0" smtClean="0"/>
              <a:t>First of all, the licenses are easier to navigate. And if something designed by lawyers is easier to navigate, that’s never a bad thing.</a:t>
            </a:r>
            <a:endParaRPr lang="en-US" dirty="0"/>
          </a:p>
        </p:txBody>
      </p:sp>
      <p:sp>
        <p:nvSpPr>
          <p:cNvPr id="4" name="Slide Number Placeholder 3"/>
          <p:cNvSpPr>
            <a:spLocks noGrp="1"/>
          </p:cNvSpPr>
          <p:nvPr>
            <p:ph type="sldNum" sz="quarter" idx="10"/>
          </p:nvPr>
        </p:nvSpPr>
        <p:spPr/>
        <p:txBody>
          <a:bodyPr/>
          <a:lstStyle/>
          <a:p>
            <a:fld id="{D98AF791-F3C3-0141-AF0E-BD450A0845A3}" type="slidenum">
              <a:rPr lang="en-US" smtClean="0"/>
              <a:t>8</a:t>
            </a:fld>
            <a:endParaRPr lang="en-US"/>
          </a:p>
        </p:txBody>
      </p:sp>
    </p:spTree>
    <p:extLst>
      <p:ext uri="{BB962C8B-B14F-4D97-AF65-F5344CB8AC3E}">
        <p14:creationId xmlns:p14="http://schemas.microsoft.com/office/powerpoint/2010/main" val="56650252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a:t>
            </a:r>
            <a:r>
              <a:rPr lang="en-US" baseline="0" dirty="0" smtClean="0"/>
              <a:t> is the new human readable deed we launched with the 4.0 licenses. It </a:t>
            </a:r>
            <a:r>
              <a:rPr lang="en-US" dirty="0" smtClean="0"/>
              <a:t>accurately conveys information required by all versions of the licenses</a:t>
            </a:r>
            <a:r>
              <a:rPr lang="en-US" baseline="0" dirty="0" smtClean="0"/>
              <a:t> and it is more human readable than ever before! If there are terms that you don’t understand or that need more explaining, all you have to do is click on it and a pop-up appears! These pop-ups explain things further in very simple terms.</a:t>
            </a:r>
          </a:p>
          <a:p>
            <a:endParaRPr lang="en-US" baseline="0" dirty="0" smtClean="0"/>
          </a:p>
          <a:p>
            <a:r>
              <a:rPr lang="en-US" baseline="0" dirty="0" smtClean="0"/>
              <a:t>I’m going to paste in a link to the deed here so you can play around with it yourself: http://</a:t>
            </a:r>
            <a:r>
              <a:rPr lang="en-US" baseline="0" dirty="0" err="1" smtClean="0"/>
              <a:t>creativecommons.org</a:t>
            </a:r>
            <a:r>
              <a:rPr lang="en-US" baseline="0" dirty="0" smtClean="0"/>
              <a:t>/licenses/by/4.0/</a:t>
            </a:r>
          </a:p>
          <a:p>
            <a:endParaRPr lang="en-US" baseline="0" dirty="0" smtClean="0"/>
          </a:p>
          <a:p>
            <a:r>
              <a:rPr lang="en-US" baseline="0" dirty="0" smtClean="0"/>
              <a:t>So there you go, feel free to click around and ask me any questions at the end.</a:t>
            </a:r>
            <a:endParaRPr lang="en-US" dirty="0"/>
          </a:p>
        </p:txBody>
      </p:sp>
      <p:sp>
        <p:nvSpPr>
          <p:cNvPr id="4" name="Slide Number Placeholder 3"/>
          <p:cNvSpPr>
            <a:spLocks noGrp="1"/>
          </p:cNvSpPr>
          <p:nvPr>
            <p:ph type="sldNum" sz="quarter" idx="10"/>
          </p:nvPr>
        </p:nvSpPr>
        <p:spPr/>
        <p:txBody>
          <a:bodyPr/>
          <a:lstStyle/>
          <a:p>
            <a:fld id="{D98AF791-F3C3-0141-AF0E-BD450A0845A3}" type="slidenum">
              <a:rPr lang="en-US" smtClean="0"/>
              <a:t>9</a:t>
            </a:fld>
            <a:endParaRPr lang="en-US"/>
          </a:p>
        </p:txBody>
      </p:sp>
    </p:spTree>
    <p:extLst>
      <p:ext uri="{BB962C8B-B14F-4D97-AF65-F5344CB8AC3E}">
        <p14:creationId xmlns:p14="http://schemas.microsoft.com/office/powerpoint/2010/main" val="6881695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2E556A2-DD13-E94B-BAFF-840378962642}" type="datetimeFigureOut">
              <a:rPr lang="en-US" smtClean="0"/>
              <a:t>3/31/14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6B6E384-FEFE-D34E-B47A-011D5D66BCC5}" type="slidenum">
              <a:rPr lang="en-US" smtClean="0"/>
              <a:t>‹#›</a:t>
            </a:fld>
            <a:endParaRPr lang="en-US"/>
          </a:p>
        </p:txBody>
      </p:sp>
    </p:spTree>
    <p:extLst>
      <p:ext uri="{BB962C8B-B14F-4D97-AF65-F5344CB8AC3E}">
        <p14:creationId xmlns:p14="http://schemas.microsoft.com/office/powerpoint/2010/main" val="270201993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2E556A2-DD13-E94B-BAFF-840378962642}" type="datetimeFigureOut">
              <a:rPr lang="en-US" smtClean="0"/>
              <a:t>3/31/14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6B6E384-FEFE-D34E-B47A-011D5D66BCC5}" type="slidenum">
              <a:rPr lang="en-US" smtClean="0"/>
              <a:t>‹#›</a:t>
            </a:fld>
            <a:endParaRPr lang="en-US"/>
          </a:p>
        </p:txBody>
      </p:sp>
    </p:spTree>
    <p:extLst>
      <p:ext uri="{BB962C8B-B14F-4D97-AF65-F5344CB8AC3E}">
        <p14:creationId xmlns:p14="http://schemas.microsoft.com/office/powerpoint/2010/main" val="29494982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2E556A2-DD13-E94B-BAFF-840378962642}" type="datetimeFigureOut">
              <a:rPr lang="en-US" smtClean="0"/>
              <a:t>3/31/14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6B6E384-FEFE-D34E-B47A-011D5D66BCC5}" type="slidenum">
              <a:rPr lang="en-US" smtClean="0"/>
              <a:t>‹#›</a:t>
            </a:fld>
            <a:endParaRPr lang="en-US"/>
          </a:p>
        </p:txBody>
      </p:sp>
    </p:spTree>
    <p:extLst>
      <p:ext uri="{BB962C8B-B14F-4D97-AF65-F5344CB8AC3E}">
        <p14:creationId xmlns:p14="http://schemas.microsoft.com/office/powerpoint/2010/main" val="142794122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x" type="tx">
  <p:cSld name="tx">
    <p:bg>
      <p:bgPr>
        <a:solidFill>
          <a:schemeClr val="lt1"/>
        </a:solidFill>
        <a:effectLst/>
      </p:bgPr>
    </p:bg>
    <p:spTree>
      <p:nvGrpSpPr>
        <p:cNvPr id="1" name="Shape 12"/>
        <p:cNvGrpSpPr/>
        <p:nvPr/>
      </p:nvGrpSpPr>
      <p:grpSpPr>
        <a:xfrm>
          <a:off x="0" y="0"/>
          <a:ext cx="0" cy="0"/>
          <a:chOff x="0" y="0"/>
          <a:chExt cx="0" cy="0"/>
        </a:xfrm>
      </p:grpSpPr>
      <p:sp>
        <p:nvSpPr>
          <p:cNvPr id="13" name="Shape 13"/>
          <p:cNvSpPr txBox="1">
            <a:spLocks noGrp="1"/>
          </p:cNvSpPr>
          <p:nvPr>
            <p:ph type="body" idx="1"/>
          </p:nvPr>
        </p:nvSpPr>
        <p:spPr>
          <a:xfrm>
            <a:off x="892969" y="892969"/>
            <a:ext cx="7358063" cy="5072063"/>
          </a:xfrm>
          <a:prstGeom prst="rect">
            <a:avLst/>
          </a:prstGeom>
          <a:noFill/>
          <a:ln>
            <a:noFill/>
          </a:ln>
        </p:spPr>
        <p:txBody>
          <a:bodyPr lIns="64281" tIns="64281" rIns="64281" bIns="64281" anchor="ctr" anchorCtr="0"/>
          <a:lstStyle>
            <a:lvl1pPr algn="l" rtl="0">
              <a:lnSpc>
                <a:spcPct val="100000"/>
              </a:lnSpc>
              <a:spcBef>
                <a:spcPts val="2953"/>
              </a:spcBef>
              <a:spcAft>
                <a:spcPts val="0"/>
              </a:spcAft>
              <a:buClr>
                <a:srgbClr val="FFFFFF"/>
              </a:buClr>
              <a:buFont typeface="Arial"/>
              <a:buChar char="•"/>
              <a:defRPr sz="2700">
                <a:solidFill>
                  <a:schemeClr val="dk1"/>
                </a:solidFill>
              </a:defRPr>
            </a:lvl1pPr>
            <a:lvl2pPr marL="767926" indent="-299134" algn="l" rtl="0">
              <a:lnSpc>
                <a:spcPct val="100000"/>
              </a:lnSpc>
              <a:spcBef>
                <a:spcPts val="2953"/>
              </a:spcBef>
              <a:spcAft>
                <a:spcPts val="0"/>
              </a:spcAft>
              <a:buClr>
                <a:srgbClr val="FFFFFF"/>
              </a:buClr>
              <a:buFont typeface="Arial"/>
              <a:buChar char="•"/>
              <a:defRPr sz="2700">
                <a:solidFill>
                  <a:schemeClr val="dk1"/>
                </a:solidFill>
              </a:defRPr>
            </a:lvl2pPr>
            <a:lvl3pPr marL="1169747" indent="-299134" algn="l" rtl="0">
              <a:lnSpc>
                <a:spcPct val="100000"/>
              </a:lnSpc>
              <a:spcBef>
                <a:spcPts val="2953"/>
              </a:spcBef>
              <a:spcAft>
                <a:spcPts val="0"/>
              </a:spcAft>
              <a:buClr>
                <a:srgbClr val="FFFFFF"/>
              </a:buClr>
              <a:buFont typeface="Arial"/>
              <a:buChar char="•"/>
              <a:defRPr sz="2700">
                <a:solidFill>
                  <a:schemeClr val="dk1"/>
                </a:solidFill>
              </a:defRPr>
            </a:lvl3pPr>
            <a:lvl4pPr marL="1571569" indent="-299134" algn="l" rtl="0">
              <a:lnSpc>
                <a:spcPct val="100000"/>
              </a:lnSpc>
              <a:spcBef>
                <a:spcPts val="2953"/>
              </a:spcBef>
              <a:spcAft>
                <a:spcPts val="0"/>
              </a:spcAft>
              <a:buClr>
                <a:srgbClr val="FFFFFF"/>
              </a:buClr>
              <a:buFont typeface="Arial"/>
              <a:buChar char="•"/>
              <a:defRPr sz="2700">
                <a:solidFill>
                  <a:schemeClr val="dk1"/>
                </a:solidFill>
              </a:defRPr>
            </a:lvl4pPr>
            <a:lvl5pPr marL="1973391" indent="-299134" algn="l" rtl="0">
              <a:lnSpc>
                <a:spcPct val="100000"/>
              </a:lnSpc>
              <a:spcBef>
                <a:spcPts val="2953"/>
              </a:spcBef>
              <a:spcAft>
                <a:spcPts val="0"/>
              </a:spcAft>
              <a:buClr>
                <a:srgbClr val="FFFFFF"/>
              </a:buClr>
              <a:buFont typeface="Arial"/>
              <a:buChar char="•"/>
              <a:defRPr sz="2700">
                <a:solidFill>
                  <a:schemeClr val="dk1"/>
                </a:solidFill>
              </a:defRPr>
            </a:lvl5pPr>
            <a:lvl6pPr marL="2375212" indent="-299134" algn="l" rtl="0">
              <a:lnSpc>
                <a:spcPct val="100000"/>
              </a:lnSpc>
              <a:spcBef>
                <a:spcPts val="2953"/>
              </a:spcBef>
              <a:spcAft>
                <a:spcPts val="0"/>
              </a:spcAft>
              <a:buClr>
                <a:srgbClr val="FFFFFF"/>
              </a:buClr>
              <a:buFont typeface="Arial"/>
              <a:buChar char="•"/>
              <a:defRPr sz="2700">
                <a:solidFill>
                  <a:schemeClr val="dk1"/>
                </a:solidFill>
              </a:defRPr>
            </a:lvl6pPr>
            <a:lvl7pPr marL="2777034" indent="-299134" algn="l" rtl="0">
              <a:lnSpc>
                <a:spcPct val="100000"/>
              </a:lnSpc>
              <a:spcBef>
                <a:spcPts val="2953"/>
              </a:spcBef>
              <a:spcAft>
                <a:spcPts val="0"/>
              </a:spcAft>
              <a:buClr>
                <a:srgbClr val="FFFFFF"/>
              </a:buClr>
              <a:buFont typeface="Arial"/>
              <a:buChar char="•"/>
              <a:defRPr sz="2700">
                <a:solidFill>
                  <a:schemeClr val="dk1"/>
                </a:solidFill>
              </a:defRPr>
            </a:lvl7pPr>
            <a:lvl8pPr marL="3178856" indent="-299134" algn="l" rtl="0">
              <a:lnSpc>
                <a:spcPct val="100000"/>
              </a:lnSpc>
              <a:spcBef>
                <a:spcPts val="2953"/>
              </a:spcBef>
              <a:spcAft>
                <a:spcPts val="0"/>
              </a:spcAft>
              <a:buClr>
                <a:srgbClr val="FFFFFF"/>
              </a:buClr>
              <a:buFont typeface="Arial"/>
              <a:buChar char="•"/>
              <a:defRPr sz="2700">
                <a:solidFill>
                  <a:schemeClr val="dk1"/>
                </a:solidFill>
              </a:defRPr>
            </a:lvl8pPr>
            <a:lvl9pPr marL="3580677" indent="-299134" algn="l" rtl="0">
              <a:lnSpc>
                <a:spcPct val="100000"/>
              </a:lnSpc>
              <a:spcBef>
                <a:spcPts val="2953"/>
              </a:spcBef>
              <a:spcAft>
                <a:spcPts val="0"/>
              </a:spcAft>
              <a:buClr>
                <a:srgbClr val="FFFFFF"/>
              </a:buClr>
              <a:buFont typeface="Arial"/>
              <a:buChar char="•"/>
              <a:defRPr sz="2700">
                <a:solidFill>
                  <a:schemeClr val="dk1"/>
                </a:solidFill>
              </a:defRPr>
            </a:lvl9pPr>
          </a:lstStyle>
          <a:p>
            <a:endParaRPr/>
          </a:p>
        </p:txBody>
      </p:sp>
    </p:spTree>
    <p:extLst>
      <p:ext uri="{BB962C8B-B14F-4D97-AF65-F5344CB8AC3E}">
        <p14:creationId xmlns:p14="http://schemas.microsoft.com/office/powerpoint/2010/main" val="3139094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2E556A2-DD13-E94B-BAFF-840378962642}" type="datetimeFigureOut">
              <a:rPr lang="en-US" smtClean="0"/>
              <a:t>3/31/14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6B6E384-FEFE-D34E-B47A-011D5D66BCC5}" type="slidenum">
              <a:rPr lang="en-US" smtClean="0"/>
              <a:t>‹#›</a:t>
            </a:fld>
            <a:endParaRPr lang="en-US"/>
          </a:p>
        </p:txBody>
      </p:sp>
    </p:spTree>
    <p:extLst>
      <p:ext uri="{BB962C8B-B14F-4D97-AF65-F5344CB8AC3E}">
        <p14:creationId xmlns:p14="http://schemas.microsoft.com/office/powerpoint/2010/main" val="22759333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2E556A2-DD13-E94B-BAFF-840378962642}" type="datetimeFigureOut">
              <a:rPr lang="en-US" smtClean="0"/>
              <a:t>3/31/14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6B6E384-FEFE-D34E-B47A-011D5D66BCC5}" type="slidenum">
              <a:rPr lang="en-US" smtClean="0"/>
              <a:t>‹#›</a:t>
            </a:fld>
            <a:endParaRPr lang="en-US"/>
          </a:p>
        </p:txBody>
      </p:sp>
    </p:spTree>
    <p:extLst>
      <p:ext uri="{BB962C8B-B14F-4D97-AF65-F5344CB8AC3E}">
        <p14:creationId xmlns:p14="http://schemas.microsoft.com/office/powerpoint/2010/main" val="17989526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2E556A2-DD13-E94B-BAFF-840378962642}" type="datetimeFigureOut">
              <a:rPr lang="en-US" smtClean="0"/>
              <a:t>3/31/14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6B6E384-FEFE-D34E-B47A-011D5D66BCC5}" type="slidenum">
              <a:rPr lang="en-US" smtClean="0"/>
              <a:t>‹#›</a:t>
            </a:fld>
            <a:endParaRPr lang="en-US"/>
          </a:p>
        </p:txBody>
      </p:sp>
    </p:spTree>
    <p:extLst>
      <p:ext uri="{BB962C8B-B14F-4D97-AF65-F5344CB8AC3E}">
        <p14:creationId xmlns:p14="http://schemas.microsoft.com/office/powerpoint/2010/main" val="10343016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2E556A2-DD13-E94B-BAFF-840378962642}" type="datetimeFigureOut">
              <a:rPr lang="en-US" smtClean="0"/>
              <a:t>3/31/14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6B6E384-FEFE-D34E-B47A-011D5D66BCC5}" type="slidenum">
              <a:rPr lang="en-US" smtClean="0"/>
              <a:t>‹#›</a:t>
            </a:fld>
            <a:endParaRPr lang="en-US"/>
          </a:p>
        </p:txBody>
      </p:sp>
    </p:spTree>
    <p:extLst>
      <p:ext uri="{BB962C8B-B14F-4D97-AF65-F5344CB8AC3E}">
        <p14:creationId xmlns:p14="http://schemas.microsoft.com/office/powerpoint/2010/main" val="14179409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2E556A2-DD13-E94B-BAFF-840378962642}" type="datetimeFigureOut">
              <a:rPr lang="en-US" smtClean="0"/>
              <a:t>3/31/14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6B6E384-FEFE-D34E-B47A-011D5D66BCC5}" type="slidenum">
              <a:rPr lang="en-US" smtClean="0"/>
              <a:t>‹#›</a:t>
            </a:fld>
            <a:endParaRPr lang="en-US"/>
          </a:p>
        </p:txBody>
      </p:sp>
    </p:spTree>
    <p:extLst>
      <p:ext uri="{BB962C8B-B14F-4D97-AF65-F5344CB8AC3E}">
        <p14:creationId xmlns:p14="http://schemas.microsoft.com/office/powerpoint/2010/main" val="6560677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2E556A2-DD13-E94B-BAFF-840378962642}" type="datetimeFigureOut">
              <a:rPr lang="en-US" smtClean="0"/>
              <a:t>3/31/14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6B6E384-FEFE-D34E-B47A-011D5D66BCC5}" type="slidenum">
              <a:rPr lang="en-US" smtClean="0"/>
              <a:t>‹#›</a:t>
            </a:fld>
            <a:endParaRPr lang="en-US"/>
          </a:p>
        </p:txBody>
      </p:sp>
    </p:spTree>
    <p:extLst>
      <p:ext uri="{BB962C8B-B14F-4D97-AF65-F5344CB8AC3E}">
        <p14:creationId xmlns:p14="http://schemas.microsoft.com/office/powerpoint/2010/main" val="12491287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2E556A2-DD13-E94B-BAFF-840378962642}" type="datetimeFigureOut">
              <a:rPr lang="en-US" smtClean="0"/>
              <a:t>3/31/14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6B6E384-FEFE-D34E-B47A-011D5D66BCC5}" type="slidenum">
              <a:rPr lang="en-US" smtClean="0"/>
              <a:t>‹#›</a:t>
            </a:fld>
            <a:endParaRPr lang="en-US"/>
          </a:p>
        </p:txBody>
      </p:sp>
    </p:spTree>
    <p:extLst>
      <p:ext uri="{BB962C8B-B14F-4D97-AF65-F5344CB8AC3E}">
        <p14:creationId xmlns:p14="http://schemas.microsoft.com/office/powerpoint/2010/main" val="27301161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2E556A2-DD13-E94B-BAFF-840378962642}" type="datetimeFigureOut">
              <a:rPr lang="en-US" smtClean="0"/>
              <a:t>3/31/14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6B6E384-FEFE-D34E-B47A-011D5D66BCC5}" type="slidenum">
              <a:rPr lang="en-US" smtClean="0"/>
              <a:t>‹#›</a:t>
            </a:fld>
            <a:endParaRPr lang="en-US"/>
          </a:p>
        </p:txBody>
      </p:sp>
    </p:spTree>
    <p:extLst>
      <p:ext uri="{BB962C8B-B14F-4D97-AF65-F5344CB8AC3E}">
        <p14:creationId xmlns:p14="http://schemas.microsoft.com/office/powerpoint/2010/main" val="506574558"/>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2E556A2-DD13-E94B-BAFF-840378962642}" type="datetimeFigureOut">
              <a:rPr lang="en-US" smtClean="0"/>
              <a:t>3/31/14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6B6E384-FEFE-D34E-B47A-011D5D66BCC5}" type="slidenum">
              <a:rPr lang="en-US" smtClean="0"/>
              <a:t>‹#›</a:t>
            </a:fld>
            <a:endParaRPr lang="en-US"/>
          </a:p>
        </p:txBody>
      </p:sp>
    </p:spTree>
    <p:extLst>
      <p:ext uri="{BB962C8B-B14F-4D97-AF65-F5344CB8AC3E}">
        <p14:creationId xmlns:p14="http://schemas.microsoft.com/office/powerpoint/2010/main" val="2557711237"/>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8.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9.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4.xml"/><Relationship Id="rId3" Type="http://schemas.openxmlformats.org/officeDocument/2006/relationships/image" Target="../media/image10.jp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5.xml"/><Relationship Id="rId3" Type="http://schemas.openxmlformats.org/officeDocument/2006/relationships/image" Target="../media/image10.jp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 Id="rId3" Type="http://schemas.openxmlformats.org/officeDocument/2006/relationships/image" Target="../media/image11.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 Id="rId3" Type="http://schemas.openxmlformats.org/officeDocument/2006/relationships/image" Target="../media/image11.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 Id="rId3" Type="http://schemas.openxmlformats.org/officeDocument/2006/relationships/image" Target="../media/image1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 Id="rId3" Type="http://schemas.openxmlformats.org/officeDocument/2006/relationships/image" Target="../media/image12.png"/></Relationships>
</file>

<file path=ppt/slides/_rels/slide21.xml.rels><?xml version="1.0" encoding="UTF-8" standalone="yes"?>
<Relationships xmlns="http://schemas.openxmlformats.org/package/2006/relationships"><Relationship Id="rId3" Type="http://schemas.openxmlformats.org/officeDocument/2006/relationships/hyperlink" Target="http://wiki.creativecommons.org/Best_practices_for_attribution" TargetMode="External"/><Relationship Id="rId4" Type="http://schemas.openxmlformats.org/officeDocument/2006/relationships/image" Target="../media/image12.png"/><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 Id="rId3" Type="http://schemas.openxmlformats.org/officeDocument/2006/relationships/image" Target="../media/image12.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 Id="rId3" Type="http://schemas.openxmlformats.org/officeDocument/2006/relationships/image" Target="../media/image13.jp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 Id="rId3" Type="http://schemas.openxmlformats.org/officeDocument/2006/relationships/image" Target="../media/image14.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 Id="rId3" Type="http://schemas.openxmlformats.org/officeDocument/2006/relationships/image" Target="../media/image14.png"/></Relationships>
</file>

<file path=ppt/slides/_rels/slide26.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4" Type="http://schemas.openxmlformats.org/officeDocument/2006/relationships/image" Target="../media/image14.png"/><Relationship Id="rId1" Type="http://schemas.openxmlformats.org/officeDocument/2006/relationships/slideLayout" Target="../slideLayouts/slideLayout2.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8.xml"/><Relationship Id="rId3" Type="http://schemas.openxmlformats.org/officeDocument/2006/relationships/image" Target="../media/image12.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9.xml"/><Relationship Id="rId3" Type="http://schemas.openxmlformats.org/officeDocument/2006/relationships/image" Target="../media/image1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1.xml"/><Relationship Id="rId3" Type="http://schemas.openxmlformats.org/officeDocument/2006/relationships/image" Target="../media/image15.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2.xml"/><Relationship Id="rId3" Type="http://schemas.openxmlformats.org/officeDocument/2006/relationships/image" Target="../media/image15.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6.xml"/><Relationship Id="rId3" Type="http://schemas.openxmlformats.org/officeDocument/2006/relationships/image" Target="../media/image16.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7.xml"/><Relationship Id="rId3" Type="http://schemas.openxmlformats.org/officeDocument/2006/relationships/image" Target="../media/image16.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8.xml"/><Relationship Id="rId3" Type="http://schemas.openxmlformats.org/officeDocument/2006/relationships/image" Target="../media/image12.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9.xml"/><Relationship Id="rId3" Type="http://schemas.openxmlformats.org/officeDocument/2006/relationships/image" Target="../media/image1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0.xml"/><Relationship Id="rId3" Type="http://schemas.openxmlformats.org/officeDocument/2006/relationships/image" Target="../media/image17.pn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1.xml"/><Relationship Id="rId3" Type="http://schemas.openxmlformats.org/officeDocument/2006/relationships/image" Target="../media/image17.pn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3.xml"/><Relationship Id="rId3" Type="http://schemas.openxmlformats.org/officeDocument/2006/relationships/image" Target="../media/image18.pn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4.xml"/><Relationship Id="rId3" Type="http://schemas.openxmlformats.org/officeDocument/2006/relationships/image" Target="../media/image19.pn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5.xml"/></Relationships>
</file>

<file path=ppt/slides/_rels/slide46.xml.rels><?xml version="1.0" encoding="UTF-8" standalone="yes"?>
<Relationships xmlns="http://schemas.openxmlformats.org/package/2006/relationships"><Relationship Id="rId3" Type="http://schemas.openxmlformats.org/officeDocument/2006/relationships/image" Target="../media/image20.jpg"/><Relationship Id="rId4" Type="http://schemas.openxmlformats.org/officeDocument/2006/relationships/image" Target="../media/image21.png"/><Relationship Id="rId1" Type="http://schemas.openxmlformats.org/officeDocument/2006/relationships/slideLayout" Target="../slideLayouts/slideLayout2.xml"/><Relationship Id="rId2" Type="http://schemas.openxmlformats.org/officeDocument/2006/relationships/notesSlide" Target="../notesSlides/notesSlide46.xml"/></Relationships>
</file>

<file path=ppt/slides/_rels/slide47.xml.rels><?xml version="1.0" encoding="UTF-8" standalone="yes"?>
<Relationships xmlns="http://schemas.openxmlformats.org/package/2006/relationships"><Relationship Id="rId3" Type="http://schemas.openxmlformats.org/officeDocument/2006/relationships/image" Target="../media/image22.jpg"/><Relationship Id="rId4" Type="http://schemas.openxmlformats.org/officeDocument/2006/relationships/image" Target="../media/image23.png"/><Relationship Id="rId1" Type="http://schemas.openxmlformats.org/officeDocument/2006/relationships/slideLayout" Target="../slideLayouts/slideLayout2.xml"/><Relationship Id="rId2" Type="http://schemas.openxmlformats.org/officeDocument/2006/relationships/notesSlide" Target="../notesSlides/notesSlide47.xml"/></Relationships>
</file>

<file path=ppt/slides/_rels/slide48.xml.rels><?xml version="1.0" encoding="UTF-8" standalone="yes"?>
<Relationships xmlns="http://schemas.openxmlformats.org/package/2006/relationships"><Relationship Id="rId3" Type="http://schemas.openxmlformats.org/officeDocument/2006/relationships/image" Target="../media/image24.jpg"/><Relationship Id="rId4" Type="http://schemas.openxmlformats.org/officeDocument/2006/relationships/image" Target="../media/image25.jpg"/><Relationship Id="rId1" Type="http://schemas.openxmlformats.org/officeDocument/2006/relationships/slideLayout" Target="../slideLayouts/slideLayout2.xml"/><Relationship Id="rId2" Type="http://schemas.openxmlformats.org/officeDocument/2006/relationships/notesSlide" Target="../notesSlides/notesSlide48.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9.xml"/><Relationship Id="rId3" Type="http://schemas.openxmlformats.org/officeDocument/2006/relationships/image" Target="../media/image26.jpg"/></Relationships>
</file>

<file path=ppt/slides/_rels/slide5.xml.rels><?xml version="1.0" encoding="UTF-8" standalone="yes"?>
<Relationships xmlns="http://schemas.openxmlformats.org/package/2006/relationships"><Relationship Id="rId3" Type="http://schemas.openxmlformats.org/officeDocument/2006/relationships/image" Target="../media/image2.jpg"/><Relationship Id="rId4" Type="http://schemas.openxmlformats.org/officeDocument/2006/relationships/image" Target="../media/image3.jpg"/><Relationship Id="rId5" Type="http://schemas.openxmlformats.org/officeDocument/2006/relationships/image" Target="../media/image4.jpg"/><Relationship Id="rId6" Type="http://schemas.openxmlformats.org/officeDocument/2006/relationships/image" Target="../media/image5.jpg"/><Relationship Id="rId7" Type="http://schemas.openxmlformats.org/officeDocument/2006/relationships/image" Target="../media/image6.jpg"/><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0.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2.xml"/><Relationship Id="rId3" Type="http://schemas.openxmlformats.org/officeDocument/2006/relationships/image" Target="../media/image27.jpg"/></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3.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4.xml"/></Relationships>
</file>

<file path=ppt/slides/_rels/slide55.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12.png"/><Relationship Id="rId1" Type="http://schemas.openxmlformats.org/officeDocument/2006/relationships/slideLayout" Target="../slideLayouts/slideLayout1.xml"/><Relationship Id="rId2" Type="http://schemas.openxmlformats.org/officeDocument/2006/relationships/notesSlide" Target="../notesSlides/notesSlide55.xml"/></Relationships>
</file>

<file path=ppt/slides/_rels/slide56.xml.rels><?xml version="1.0" encoding="UTF-8" standalone="yes"?>
<Relationships xmlns="http://schemas.openxmlformats.org/package/2006/relationships"><Relationship Id="rId3" Type="http://schemas.openxmlformats.org/officeDocument/2006/relationships/hyperlink" Target="http://creativecommons.org/licenses/by/3.0/" TargetMode="External"/><Relationship Id="rId4" Type="http://schemas.openxmlformats.org/officeDocument/2006/relationships/hyperlink" Target="http://thenounproject.com/term/window/20953/" TargetMode="External"/><Relationship Id="rId5" Type="http://schemas.openxmlformats.org/officeDocument/2006/relationships/image" Target="../media/image1.png"/><Relationship Id="rId1" Type="http://schemas.openxmlformats.org/officeDocument/2006/relationships/slideLayout" Target="../slideLayouts/slideLayout2.xml"/><Relationship Id="rId2" Type="http://schemas.openxmlformats.org/officeDocument/2006/relationships/notesSlide" Target="../notesSlides/notesSlide5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7.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72765" y="3756025"/>
            <a:ext cx="8105864" cy="1470025"/>
          </a:xfrm>
        </p:spPr>
        <p:txBody>
          <a:bodyPr>
            <a:normAutofit/>
          </a:bodyPr>
          <a:lstStyle/>
          <a:p>
            <a:r>
              <a:rPr lang="en-US" b="1" dirty="0" smtClean="0">
                <a:solidFill>
                  <a:srgbClr val="FFFFFF"/>
                </a:solidFill>
                <a:latin typeface="Lucida Grande"/>
                <a:cs typeface="Lucida Grande"/>
              </a:rPr>
              <a:t>         </a:t>
            </a:r>
            <a:br>
              <a:rPr lang="en-US" b="1" dirty="0" smtClean="0">
                <a:solidFill>
                  <a:srgbClr val="FFFFFF"/>
                </a:solidFill>
                <a:latin typeface="Lucida Grande"/>
                <a:cs typeface="Lucida Grande"/>
              </a:rPr>
            </a:br>
            <a:r>
              <a:rPr lang="en-US" b="1" dirty="0" smtClean="0">
                <a:solidFill>
                  <a:srgbClr val="FFFFFF"/>
                </a:solidFill>
                <a:latin typeface="Lucida Grande"/>
                <a:cs typeface="Lucida Grande"/>
              </a:rPr>
              <a:t>Version 4.0 for Education</a:t>
            </a:r>
            <a:endParaRPr lang="en-US" b="1" dirty="0">
              <a:solidFill>
                <a:srgbClr val="FFFFFF"/>
              </a:solidFill>
              <a:latin typeface="Lucida Grande"/>
              <a:cs typeface="Lucida Grande"/>
            </a:endParaRPr>
          </a:p>
        </p:txBody>
      </p:sp>
      <p:sp>
        <p:nvSpPr>
          <p:cNvPr id="3" name="Subtitle 2"/>
          <p:cNvSpPr>
            <a:spLocks noGrp="1"/>
          </p:cNvSpPr>
          <p:nvPr>
            <p:ph type="subTitle" idx="1"/>
          </p:nvPr>
        </p:nvSpPr>
        <p:spPr>
          <a:xfrm>
            <a:off x="914400" y="5356225"/>
            <a:ext cx="7428289" cy="768350"/>
          </a:xfrm>
        </p:spPr>
        <p:txBody>
          <a:bodyPr>
            <a:noAutofit/>
          </a:bodyPr>
          <a:lstStyle/>
          <a:p>
            <a:pPr algn="l"/>
            <a:r>
              <a:rPr lang="en-US" sz="2800" dirty="0" err="1" smtClean="0">
                <a:solidFill>
                  <a:schemeClr val="tx1"/>
                </a:solidFill>
                <a:latin typeface="Lucida Grande"/>
                <a:cs typeface="Lucida Grande"/>
              </a:rPr>
              <a:t>creativecommons.org</a:t>
            </a:r>
            <a:r>
              <a:rPr lang="en-US" sz="2800" dirty="0" smtClean="0">
                <a:solidFill>
                  <a:schemeClr val="tx1"/>
                </a:solidFill>
                <a:latin typeface="Lucida Grande"/>
                <a:cs typeface="Lucida Grande"/>
              </a:rPr>
              <a:t>/</a:t>
            </a:r>
            <a:r>
              <a:rPr lang="en-US" sz="2800" b="1" dirty="0" smtClean="0">
                <a:solidFill>
                  <a:srgbClr val="FAD81E"/>
                </a:solidFill>
                <a:latin typeface="Lucida Grande"/>
                <a:cs typeface="Lucida Grande"/>
              </a:rPr>
              <a:t>Version4</a:t>
            </a:r>
          </a:p>
        </p:txBody>
      </p:sp>
      <p:pic>
        <p:nvPicPr>
          <p:cNvPr id="4" name="Picture 3" descr="cc.large white.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74700" y="2372937"/>
            <a:ext cx="2044700" cy="2044700"/>
          </a:xfrm>
          <a:prstGeom prst="rect">
            <a:avLst/>
          </a:prstGeom>
        </p:spPr>
      </p:pic>
    </p:spTree>
    <p:extLst>
      <p:ext uri="{BB962C8B-B14F-4D97-AF65-F5344CB8AC3E}">
        <p14:creationId xmlns:p14="http://schemas.microsoft.com/office/powerpoint/2010/main" val="1512595526"/>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creenshot_332.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13891" y="0"/>
            <a:ext cx="5630109" cy="6858000"/>
          </a:xfrm>
          <a:prstGeom prst="rect">
            <a:avLst/>
          </a:prstGeom>
        </p:spPr>
      </p:pic>
      <p:sp>
        <p:nvSpPr>
          <p:cNvPr id="3" name="Rectangle 2"/>
          <p:cNvSpPr/>
          <p:nvPr/>
        </p:nvSpPr>
        <p:spPr>
          <a:xfrm>
            <a:off x="480404" y="937794"/>
            <a:ext cx="2494994" cy="2062103"/>
          </a:xfrm>
          <a:prstGeom prst="rect">
            <a:avLst/>
          </a:prstGeom>
        </p:spPr>
        <p:txBody>
          <a:bodyPr wrap="none">
            <a:spAutoFit/>
          </a:bodyPr>
          <a:lstStyle/>
          <a:p>
            <a:pPr algn="ctr"/>
            <a:r>
              <a:rPr lang="en-US" sz="3200" b="1" dirty="0" smtClean="0">
                <a:solidFill>
                  <a:srgbClr val="FAD81E"/>
                </a:solidFill>
                <a:latin typeface="Lucida Grande"/>
                <a:cs typeface="Lucida Grande"/>
                <a:sym typeface="Wingdings"/>
              </a:rPr>
              <a:t>Clear </a:t>
            </a:r>
          </a:p>
          <a:p>
            <a:pPr algn="ctr"/>
            <a:r>
              <a:rPr lang="en-US" sz="3200" b="1" dirty="0" smtClean="0">
                <a:solidFill>
                  <a:srgbClr val="FAD81E"/>
                </a:solidFill>
                <a:latin typeface="Lucida Grande"/>
                <a:cs typeface="Lucida Grande"/>
                <a:sym typeface="Wingdings"/>
              </a:rPr>
              <a:t>Definitions</a:t>
            </a:r>
          </a:p>
          <a:p>
            <a:pPr algn="ctr"/>
            <a:r>
              <a:rPr lang="en-US" sz="3200" b="1" dirty="0" smtClean="0">
                <a:solidFill>
                  <a:srgbClr val="FAD81E"/>
                </a:solidFill>
                <a:latin typeface="Lucida Grande"/>
                <a:cs typeface="Lucida Grande"/>
                <a:sym typeface="Wingdings"/>
              </a:rPr>
              <a:t>&amp; </a:t>
            </a:r>
          </a:p>
          <a:p>
            <a:pPr algn="ctr"/>
            <a:r>
              <a:rPr lang="en-US" sz="3200" b="1" dirty="0" smtClean="0">
                <a:solidFill>
                  <a:srgbClr val="FAD81E"/>
                </a:solidFill>
                <a:latin typeface="Lucida Grande"/>
                <a:cs typeface="Lucida Grande"/>
                <a:sym typeface="Wingdings"/>
              </a:rPr>
              <a:t>Sections</a:t>
            </a:r>
            <a:endParaRPr lang="en-US" sz="3200" b="1" dirty="0" smtClean="0">
              <a:solidFill>
                <a:srgbClr val="FAD81E"/>
              </a:solidFill>
              <a:latin typeface="Lucida Grande"/>
              <a:cs typeface="Lucida Grande"/>
            </a:endParaRPr>
          </a:p>
        </p:txBody>
      </p:sp>
      <p:cxnSp>
        <p:nvCxnSpPr>
          <p:cNvPr id="8" name="Straight Arrow Connector 7"/>
          <p:cNvCxnSpPr/>
          <p:nvPr/>
        </p:nvCxnSpPr>
        <p:spPr>
          <a:xfrm>
            <a:off x="2767567" y="5543967"/>
            <a:ext cx="623493" cy="1"/>
          </a:xfrm>
          <a:prstGeom prst="straightConnector1">
            <a:avLst/>
          </a:prstGeom>
          <a:ln w="57150" cmpd="sng">
            <a:solidFill>
              <a:srgbClr val="FAD81E"/>
            </a:solidFill>
            <a:headEnd type="none"/>
            <a:tailEnd type="triangle"/>
          </a:ln>
        </p:spPr>
        <p:style>
          <a:lnRef idx="2">
            <a:schemeClr val="accent1"/>
          </a:lnRef>
          <a:fillRef idx="0">
            <a:schemeClr val="accent1"/>
          </a:fillRef>
          <a:effectRef idx="1">
            <a:schemeClr val="accent1"/>
          </a:effectRef>
          <a:fontRef idx="minor">
            <a:schemeClr val="tx1"/>
          </a:fontRef>
        </p:style>
      </p:cxnSp>
      <p:cxnSp>
        <p:nvCxnSpPr>
          <p:cNvPr id="12" name="Straight Arrow Connector 11"/>
          <p:cNvCxnSpPr/>
          <p:nvPr/>
        </p:nvCxnSpPr>
        <p:spPr>
          <a:xfrm>
            <a:off x="2767567" y="1076681"/>
            <a:ext cx="623493" cy="1"/>
          </a:xfrm>
          <a:prstGeom prst="straightConnector1">
            <a:avLst/>
          </a:prstGeom>
          <a:ln w="57150" cmpd="sng">
            <a:solidFill>
              <a:srgbClr val="FAD81E"/>
            </a:solidFill>
            <a:headEnd type="none"/>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935235347"/>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txBox="1">
            <a:spLocks/>
          </p:cNvSpPr>
          <p:nvPr/>
        </p:nvSpPr>
        <p:spPr>
          <a:xfrm>
            <a:off x="884050" y="2709709"/>
            <a:ext cx="8105864" cy="1470025"/>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742950" indent="-742950" algn="l">
              <a:buFont typeface="+mj-lt"/>
              <a:buAutoNum type="arabicPeriod"/>
            </a:pPr>
            <a:r>
              <a:rPr lang="en-US" sz="3900" dirty="0" smtClean="0">
                <a:solidFill>
                  <a:schemeClr val="bg1">
                    <a:lumMod val="75000"/>
                    <a:lumOff val="25000"/>
                  </a:schemeClr>
                </a:solidFill>
                <a:latin typeface="Lucida Grande"/>
                <a:cs typeface="Lucida Grande"/>
              </a:rPr>
              <a:t>Easier to navigate!</a:t>
            </a:r>
          </a:p>
          <a:p>
            <a:pPr marL="742950" indent="-742950" algn="l">
              <a:buFont typeface="+mj-lt"/>
              <a:buAutoNum type="arabicPeriod"/>
            </a:pPr>
            <a:r>
              <a:rPr lang="en-US" sz="3900" dirty="0" smtClean="0">
                <a:latin typeface="Lucida Grande"/>
                <a:cs typeface="Lucida Grande"/>
              </a:rPr>
              <a:t>A more global license</a:t>
            </a:r>
          </a:p>
          <a:p>
            <a:pPr marL="742950" indent="-742950" algn="l">
              <a:buFont typeface="+mj-lt"/>
              <a:buAutoNum type="arabicPeriod"/>
            </a:pPr>
            <a:r>
              <a:rPr lang="en-US" sz="3900" dirty="0" smtClean="0">
                <a:solidFill>
                  <a:schemeClr val="bg1">
                    <a:lumMod val="75000"/>
                    <a:lumOff val="25000"/>
                  </a:schemeClr>
                </a:solidFill>
                <a:latin typeface="Lucida Grande"/>
                <a:cs typeface="Lucida Grande"/>
              </a:rPr>
              <a:t>Addresses rights outside scope of ©</a:t>
            </a:r>
          </a:p>
          <a:p>
            <a:pPr marL="742950" indent="-742950" algn="l">
              <a:buFont typeface="+mj-lt"/>
              <a:buAutoNum type="arabicPeriod"/>
            </a:pPr>
            <a:r>
              <a:rPr lang="en-US" sz="3900" dirty="0" smtClean="0">
                <a:solidFill>
                  <a:schemeClr val="bg1">
                    <a:lumMod val="75000"/>
                    <a:lumOff val="25000"/>
                  </a:schemeClr>
                </a:solidFill>
                <a:latin typeface="Lucida Grande"/>
                <a:cs typeface="Lucida Grande"/>
              </a:rPr>
              <a:t>Common-sense attribution</a:t>
            </a:r>
          </a:p>
          <a:p>
            <a:pPr marL="742950" indent="-742950" algn="l">
              <a:buFont typeface="+mj-lt"/>
              <a:buAutoNum type="arabicPeriod"/>
            </a:pPr>
            <a:r>
              <a:rPr lang="en-US" sz="3900" dirty="0" smtClean="0">
                <a:solidFill>
                  <a:schemeClr val="bg1">
                    <a:lumMod val="75000"/>
                    <a:lumOff val="25000"/>
                  </a:schemeClr>
                </a:solidFill>
                <a:latin typeface="Lucida Grande"/>
                <a:cs typeface="Lucida Grande"/>
              </a:rPr>
              <a:t>Anonymity if desired</a:t>
            </a:r>
          </a:p>
          <a:p>
            <a:pPr marL="742950" indent="-742950" algn="l">
              <a:buFont typeface="+mj-lt"/>
              <a:buAutoNum type="arabicPeriod"/>
            </a:pPr>
            <a:r>
              <a:rPr lang="en-US" sz="3900" dirty="0" smtClean="0">
                <a:solidFill>
                  <a:schemeClr val="bg1">
                    <a:lumMod val="75000"/>
                    <a:lumOff val="25000"/>
                  </a:schemeClr>
                </a:solidFill>
                <a:latin typeface="Lucida Grande"/>
                <a:cs typeface="Lucida Grande"/>
              </a:rPr>
              <a:t>30 days to correct violations</a:t>
            </a:r>
          </a:p>
        </p:txBody>
      </p:sp>
    </p:spTree>
    <p:extLst>
      <p:ext uri="{BB962C8B-B14F-4D97-AF65-F5344CB8AC3E}">
        <p14:creationId xmlns:p14="http://schemas.microsoft.com/office/powerpoint/2010/main" val="1469829018"/>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76994" y="265177"/>
            <a:ext cx="6208149" cy="62081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pic>
    </p:spTree>
    <p:extLst>
      <p:ext uri="{BB962C8B-B14F-4D97-AF65-F5344CB8AC3E}">
        <p14:creationId xmlns:p14="http://schemas.microsoft.com/office/powerpoint/2010/main" val="2935235347"/>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txBox="1">
            <a:spLocks/>
          </p:cNvSpPr>
          <p:nvPr/>
        </p:nvSpPr>
        <p:spPr>
          <a:xfrm>
            <a:off x="884050" y="2709709"/>
            <a:ext cx="8105864" cy="1470025"/>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742950" indent="-742950" algn="l">
              <a:buFont typeface="+mj-lt"/>
              <a:buAutoNum type="arabicPeriod"/>
            </a:pPr>
            <a:r>
              <a:rPr lang="en-US" sz="3900" dirty="0" smtClean="0">
                <a:solidFill>
                  <a:schemeClr val="bg1">
                    <a:lumMod val="75000"/>
                    <a:lumOff val="25000"/>
                  </a:schemeClr>
                </a:solidFill>
                <a:latin typeface="Lucida Grande"/>
                <a:cs typeface="Lucida Grande"/>
              </a:rPr>
              <a:t>Easier to navigate!</a:t>
            </a:r>
          </a:p>
          <a:p>
            <a:pPr marL="742950" indent="-742950" algn="l">
              <a:buFont typeface="+mj-lt"/>
              <a:buAutoNum type="arabicPeriod"/>
            </a:pPr>
            <a:r>
              <a:rPr lang="en-US" sz="3900" dirty="0" smtClean="0">
                <a:solidFill>
                  <a:schemeClr val="bg1">
                    <a:lumMod val="75000"/>
                    <a:lumOff val="25000"/>
                  </a:schemeClr>
                </a:solidFill>
                <a:latin typeface="Lucida Grande"/>
                <a:cs typeface="Lucida Grande"/>
              </a:rPr>
              <a:t>A more global license</a:t>
            </a:r>
          </a:p>
          <a:p>
            <a:pPr marL="742950" indent="-742950" algn="l">
              <a:buFont typeface="+mj-lt"/>
              <a:buAutoNum type="arabicPeriod"/>
            </a:pPr>
            <a:r>
              <a:rPr lang="en-US" sz="3900" dirty="0" smtClean="0">
                <a:latin typeface="Lucida Grande"/>
                <a:cs typeface="Lucida Grande"/>
              </a:rPr>
              <a:t>Addresses rights outside scope of ©</a:t>
            </a:r>
          </a:p>
          <a:p>
            <a:pPr marL="742950" indent="-742950" algn="l">
              <a:buFont typeface="+mj-lt"/>
              <a:buAutoNum type="arabicPeriod"/>
            </a:pPr>
            <a:r>
              <a:rPr lang="en-US" sz="3900" dirty="0" smtClean="0">
                <a:solidFill>
                  <a:schemeClr val="bg1">
                    <a:lumMod val="75000"/>
                    <a:lumOff val="25000"/>
                  </a:schemeClr>
                </a:solidFill>
                <a:latin typeface="Lucida Grande"/>
                <a:cs typeface="Lucida Grande"/>
              </a:rPr>
              <a:t>Common-sense attribution</a:t>
            </a:r>
          </a:p>
          <a:p>
            <a:pPr marL="742950" indent="-742950" algn="l">
              <a:buFont typeface="+mj-lt"/>
              <a:buAutoNum type="arabicPeriod"/>
            </a:pPr>
            <a:r>
              <a:rPr lang="en-US" sz="3900" dirty="0" smtClean="0">
                <a:solidFill>
                  <a:schemeClr val="bg1">
                    <a:lumMod val="75000"/>
                    <a:lumOff val="25000"/>
                  </a:schemeClr>
                </a:solidFill>
                <a:latin typeface="Lucida Grande"/>
                <a:cs typeface="Lucida Grande"/>
              </a:rPr>
              <a:t>Anonymity if desired</a:t>
            </a:r>
          </a:p>
          <a:p>
            <a:pPr marL="742950" indent="-742950" algn="l">
              <a:buFont typeface="+mj-lt"/>
              <a:buAutoNum type="arabicPeriod"/>
            </a:pPr>
            <a:r>
              <a:rPr lang="en-US" sz="3900" dirty="0" smtClean="0">
                <a:solidFill>
                  <a:schemeClr val="bg1">
                    <a:lumMod val="75000"/>
                    <a:lumOff val="25000"/>
                  </a:schemeClr>
                </a:solidFill>
                <a:latin typeface="Lucida Grande"/>
                <a:cs typeface="Lucida Grande"/>
              </a:rPr>
              <a:t>30 days to correct violations</a:t>
            </a:r>
          </a:p>
        </p:txBody>
      </p:sp>
    </p:spTree>
    <p:extLst>
      <p:ext uri="{BB962C8B-B14F-4D97-AF65-F5344CB8AC3E}">
        <p14:creationId xmlns:p14="http://schemas.microsoft.com/office/powerpoint/2010/main" val="1857277061"/>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Shape 69"/>
        <p:cNvGrpSpPr/>
        <p:nvPr/>
      </p:nvGrpSpPr>
      <p:grpSpPr>
        <a:xfrm>
          <a:off x="0" y="0"/>
          <a:ext cx="0" cy="0"/>
          <a:chOff x="0" y="0"/>
          <a:chExt cx="0" cy="0"/>
        </a:xfrm>
      </p:grpSpPr>
      <p:pic>
        <p:nvPicPr>
          <p:cNvPr id="8" name="Picture 7" descr="eu logo.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8228" y="0"/>
            <a:ext cx="3009132" cy="2011154"/>
          </a:xfrm>
          <a:prstGeom prst="rect">
            <a:avLst/>
          </a:prstGeom>
        </p:spPr>
      </p:pic>
      <p:sp>
        <p:nvSpPr>
          <p:cNvPr id="4" name="Rectangle 1"/>
          <p:cNvSpPr txBox="1">
            <a:spLocks noChangeArrowheads="1"/>
          </p:cNvSpPr>
          <p:nvPr/>
        </p:nvSpPr>
        <p:spPr>
          <a:xfrm>
            <a:off x="302494" y="1891978"/>
            <a:ext cx="8536781" cy="3062883"/>
          </a:xfrm>
          <a:prstGeom prst="rect">
            <a:avLst/>
          </a:prstGeom>
        </p:spPr>
        <p:txBody>
          <a:bodyPr lIns="26788" tIns="26788" rIns="26788" bIns="26788"/>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tabLst>
                <a:tab pos="0" algn="l"/>
                <a:tab pos="633985" algn="l"/>
                <a:tab pos="1285829" algn="l"/>
                <a:tab pos="1919815" algn="l"/>
                <a:tab pos="2562729" algn="l"/>
                <a:tab pos="3214573" algn="l"/>
                <a:tab pos="3848558" algn="l"/>
                <a:tab pos="4491473" algn="l"/>
                <a:tab pos="5143317" algn="l"/>
                <a:tab pos="5777302" algn="l"/>
                <a:tab pos="6429146" algn="l"/>
                <a:tab pos="7063132" algn="l"/>
                <a:tab pos="7125637" algn="l"/>
              </a:tabLst>
              <a:defRPr/>
            </a:pPr>
            <a:r>
              <a:rPr lang="en-US" sz="3200" b="1" dirty="0" smtClean="0">
                <a:solidFill>
                  <a:srgbClr val="FAD81E"/>
                </a:solidFill>
                <a:latin typeface="Lucida Grande" charset="0"/>
                <a:cs typeface="Lucida Grande" charset="0"/>
                <a:sym typeface="Lucida Grande" charset="0"/>
              </a:rPr>
              <a:t>Database Rights</a:t>
            </a:r>
          </a:p>
          <a:p>
            <a:pPr algn="l">
              <a:tabLst>
                <a:tab pos="0" algn="l"/>
                <a:tab pos="633985" algn="l"/>
                <a:tab pos="1285829" algn="l"/>
                <a:tab pos="1919815" algn="l"/>
                <a:tab pos="2562729" algn="l"/>
                <a:tab pos="3214573" algn="l"/>
                <a:tab pos="3848558" algn="l"/>
                <a:tab pos="4491473" algn="l"/>
                <a:tab pos="5143317" algn="l"/>
                <a:tab pos="5777302" algn="l"/>
                <a:tab pos="6429146" algn="l"/>
                <a:tab pos="7063132" algn="l"/>
                <a:tab pos="7125637" algn="l"/>
              </a:tabLst>
              <a:defRPr/>
            </a:pPr>
            <a:endParaRPr lang="en-US" sz="3200" dirty="0" smtClean="0">
              <a:latin typeface="Lucida Grande" charset="0"/>
              <a:cs typeface="Lucida Grande" charset="0"/>
              <a:sym typeface="Lucida Grande" charset="0"/>
            </a:endParaRPr>
          </a:p>
          <a:p>
            <a:pPr algn="l">
              <a:tabLst>
                <a:tab pos="0" algn="l"/>
                <a:tab pos="633985" algn="l"/>
                <a:tab pos="1285829" algn="l"/>
                <a:tab pos="1919815" algn="l"/>
                <a:tab pos="2562729" algn="l"/>
                <a:tab pos="3214573" algn="l"/>
                <a:tab pos="3848558" algn="l"/>
                <a:tab pos="4491473" algn="l"/>
                <a:tab pos="5143317" algn="l"/>
                <a:tab pos="5777302" algn="l"/>
                <a:tab pos="6429146" algn="l"/>
                <a:tab pos="7063132" algn="l"/>
                <a:tab pos="7125637" algn="l"/>
              </a:tabLst>
              <a:defRPr/>
            </a:pPr>
            <a:r>
              <a:rPr lang="en-US" sz="3200" dirty="0" smtClean="0">
                <a:latin typeface="Lucida Grande" charset="0"/>
                <a:cs typeface="Lucida Grande" charset="0"/>
                <a:sym typeface="Lucida Grande" charset="0"/>
              </a:rPr>
              <a:t>CC Licenses now license sui generis database rights.  This means that if you </a:t>
            </a:r>
            <a:r>
              <a:rPr lang="en-US" sz="3200" dirty="0">
                <a:latin typeface="Lucida Grande" charset="0"/>
                <a:cs typeface="Lucida Grande" charset="0"/>
                <a:sym typeface="Lucida Grande" charset="0"/>
              </a:rPr>
              <a:t>see a CC license on a database, you know </a:t>
            </a:r>
            <a:r>
              <a:rPr lang="en-US" sz="3200" dirty="0" smtClean="0">
                <a:latin typeface="Lucida Grande" charset="0"/>
                <a:cs typeface="Lucida Grande" charset="0"/>
                <a:sym typeface="Lucida Grande" charset="0"/>
              </a:rPr>
              <a:t>you have permission to use the </a:t>
            </a:r>
            <a:r>
              <a:rPr lang="en-US" sz="3200" dirty="0">
                <a:latin typeface="Lucida Grande" charset="0"/>
                <a:cs typeface="Lucida Grande" charset="0"/>
                <a:sym typeface="Lucida Grande" charset="0"/>
              </a:rPr>
              <a:t>database without worrying about what jurisdiction you are using the database in or where the database was created.</a:t>
            </a:r>
            <a:endParaRPr lang="en-US" sz="3200" dirty="0">
              <a:latin typeface="Lucida Grande" charset="0"/>
              <a:ea typeface="ヒラギノ角ゴ ProN W6" charset="0"/>
              <a:cs typeface="ヒラギノ角ゴ ProN W6" charset="0"/>
              <a:sym typeface="Lucida Grande" charset="0"/>
            </a:endParaRPr>
          </a:p>
        </p:txBody>
      </p:sp>
      <p:sp>
        <p:nvSpPr>
          <p:cNvPr id="2" name="Rectangle 1"/>
          <p:cNvSpPr/>
          <p:nvPr/>
        </p:nvSpPr>
        <p:spPr>
          <a:xfrm>
            <a:off x="2286000" y="2413338"/>
            <a:ext cx="4572000" cy="369332"/>
          </a:xfrm>
          <a:prstGeom prst="rect">
            <a:avLst/>
          </a:prstGeom>
        </p:spPr>
        <p:txBody>
          <a:bodyPr>
            <a:spAutoFit/>
          </a:bodyPr>
          <a:lstStyle/>
          <a:p>
            <a:pPr>
              <a:buSzPct val="25000"/>
            </a:pPr>
            <a:endParaRPr lang="en-US" dirty="0">
              <a:solidFill>
                <a:srgbClr val="FFFFFF"/>
              </a:solidFill>
              <a:latin typeface="Lucida Grande"/>
              <a:ea typeface="Arial"/>
              <a:cs typeface="Lucida Grande"/>
              <a:sym typeface="Arial"/>
            </a:endParaRPr>
          </a:p>
        </p:txBody>
      </p:sp>
    </p:spTree>
    <p:extLst>
      <p:ext uri="{BB962C8B-B14F-4D97-AF65-F5344CB8AC3E}">
        <p14:creationId xmlns:p14="http://schemas.microsoft.com/office/powerpoint/2010/main" val="3102633823"/>
      </p:ext>
    </p:extLst>
  </p:cSld>
  <p:clrMapOvr>
    <a:masterClrMapping/>
  </p:clrMapOvr>
  <p:transition xmlns:p14="http://schemas.microsoft.com/office/powerpoint/2010/main" spd="slow">
    <p:cut/>
  </p:transition>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Shape 69"/>
        <p:cNvGrpSpPr/>
        <p:nvPr/>
      </p:nvGrpSpPr>
      <p:grpSpPr>
        <a:xfrm>
          <a:off x="0" y="0"/>
          <a:ext cx="0" cy="0"/>
          <a:chOff x="0" y="0"/>
          <a:chExt cx="0" cy="0"/>
        </a:xfrm>
      </p:grpSpPr>
      <p:pic>
        <p:nvPicPr>
          <p:cNvPr id="8" name="Picture 7" descr="eu logo.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8228" y="0"/>
            <a:ext cx="3009132" cy="2011154"/>
          </a:xfrm>
          <a:prstGeom prst="rect">
            <a:avLst/>
          </a:prstGeom>
        </p:spPr>
      </p:pic>
      <p:sp>
        <p:nvSpPr>
          <p:cNvPr id="4" name="Rectangle 1"/>
          <p:cNvSpPr txBox="1">
            <a:spLocks noChangeArrowheads="1"/>
          </p:cNvSpPr>
          <p:nvPr/>
        </p:nvSpPr>
        <p:spPr>
          <a:xfrm>
            <a:off x="302494" y="1891978"/>
            <a:ext cx="8536781" cy="3062883"/>
          </a:xfrm>
          <a:prstGeom prst="rect">
            <a:avLst/>
          </a:prstGeom>
        </p:spPr>
        <p:txBody>
          <a:bodyPr lIns="26788" tIns="26788" rIns="26788" bIns="26788"/>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tabLst>
                <a:tab pos="0" algn="l"/>
                <a:tab pos="633985" algn="l"/>
                <a:tab pos="1285829" algn="l"/>
                <a:tab pos="1919815" algn="l"/>
                <a:tab pos="2562729" algn="l"/>
                <a:tab pos="3214573" algn="l"/>
                <a:tab pos="3848558" algn="l"/>
                <a:tab pos="4491473" algn="l"/>
                <a:tab pos="5143317" algn="l"/>
                <a:tab pos="5777302" algn="l"/>
                <a:tab pos="6429146" algn="l"/>
                <a:tab pos="7063132" algn="l"/>
                <a:tab pos="7125637" algn="l"/>
              </a:tabLst>
              <a:defRPr/>
            </a:pPr>
            <a:r>
              <a:rPr lang="en-US" sz="3200" b="1" dirty="0" smtClean="0">
                <a:solidFill>
                  <a:srgbClr val="34BA50"/>
                </a:solidFill>
                <a:latin typeface="Lucida Grande" charset="0"/>
                <a:cs typeface="Lucida Grande" charset="0"/>
                <a:sym typeface="Lucida Grande" charset="0"/>
              </a:rPr>
              <a:t>Education Example:</a:t>
            </a:r>
          </a:p>
          <a:p>
            <a:pPr algn="l">
              <a:tabLst>
                <a:tab pos="0" algn="l"/>
                <a:tab pos="633985" algn="l"/>
                <a:tab pos="1285829" algn="l"/>
                <a:tab pos="1919815" algn="l"/>
                <a:tab pos="2562729" algn="l"/>
                <a:tab pos="3214573" algn="l"/>
                <a:tab pos="3848558" algn="l"/>
                <a:tab pos="4491473" algn="l"/>
                <a:tab pos="5143317" algn="l"/>
                <a:tab pos="5777302" algn="l"/>
                <a:tab pos="6429146" algn="l"/>
                <a:tab pos="7063132" algn="l"/>
                <a:tab pos="7125637" algn="l"/>
              </a:tabLst>
              <a:defRPr/>
            </a:pPr>
            <a:endParaRPr lang="en-US" sz="3200" dirty="0" smtClean="0">
              <a:latin typeface="Lucida Grande" charset="0"/>
              <a:cs typeface="Lucida Grande" charset="0"/>
              <a:sym typeface="Lucida Grande" charset="0"/>
            </a:endParaRPr>
          </a:p>
          <a:p>
            <a:pPr algn="l">
              <a:tabLst>
                <a:tab pos="0" algn="l"/>
                <a:tab pos="633985" algn="l"/>
                <a:tab pos="1285829" algn="l"/>
                <a:tab pos="1919815" algn="l"/>
                <a:tab pos="2562729" algn="l"/>
                <a:tab pos="3214573" algn="l"/>
                <a:tab pos="3848558" algn="l"/>
                <a:tab pos="4491473" algn="l"/>
                <a:tab pos="5143317" algn="l"/>
                <a:tab pos="5777302" algn="l"/>
                <a:tab pos="6429146" algn="l"/>
                <a:tab pos="7063132" algn="l"/>
                <a:tab pos="7125637" algn="l"/>
              </a:tabLst>
              <a:defRPr/>
            </a:pPr>
            <a:r>
              <a:rPr lang="en-US" sz="3200" dirty="0" smtClean="0">
                <a:latin typeface="Lucida Grande" charset="0"/>
                <a:cs typeface="Lucida Grande" charset="0"/>
                <a:sym typeface="Lucida Grande" charset="0"/>
              </a:rPr>
              <a:t>You find a database of learning analytics and it has a CC BY 4.0 license on it. This means you are free to reuse the database as long as you give credit to the database creator and abide by the terms of the license.</a:t>
            </a:r>
            <a:endParaRPr lang="en-US" sz="3200" dirty="0">
              <a:latin typeface="Lucida Grande" charset="0"/>
              <a:cs typeface="Lucida Grande" charset="0"/>
              <a:sym typeface="Lucida Grande" charset="0"/>
            </a:endParaRPr>
          </a:p>
          <a:p>
            <a:pPr algn="l">
              <a:tabLst>
                <a:tab pos="0" algn="l"/>
                <a:tab pos="633985" algn="l"/>
                <a:tab pos="1285829" algn="l"/>
                <a:tab pos="1919815" algn="l"/>
                <a:tab pos="2562729" algn="l"/>
                <a:tab pos="3214573" algn="l"/>
                <a:tab pos="3848558" algn="l"/>
                <a:tab pos="4491473" algn="l"/>
                <a:tab pos="5143317" algn="l"/>
                <a:tab pos="5777302" algn="l"/>
                <a:tab pos="6429146" algn="l"/>
                <a:tab pos="7063132" algn="l"/>
                <a:tab pos="7125637" algn="l"/>
              </a:tabLst>
              <a:defRPr/>
            </a:pPr>
            <a:endParaRPr lang="en-US" sz="3200" dirty="0" smtClean="0">
              <a:latin typeface="Lucida Grande" charset="0"/>
              <a:cs typeface="Lucida Grande" charset="0"/>
              <a:sym typeface="Lucida Grande" charset="0"/>
            </a:endParaRPr>
          </a:p>
        </p:txBody>
      </p:sp>
      <p:sp>
        <p:nvSpPr>
          <p:cNvPr id="2" name="Rectangle 1"/>
          <p:cNvSpPr/>
          <p:nvPr/>
        </p:nvSpPr>
        <p:spPr>
          <a:xfrm>
            <a:off x="2286000" y="2413338"/>
            <a:ext cx="4572000" cy="369332"/>
          </a:xfrm>
          <a:prstGeom prst="rect">
            <a:avLst/>
          </a:prstGeom>
        </p:spPr>
        <p:txBody>
          <a:bodyPr>
            <a:spAutoFit/>
          </a:bodyPr>
          <a:lstStyle/>
          <a:p>
            <a:pPr>
              <a:buSzPct val="25000"/>
            </a:pPr>
            <a:endParaRPr lang="en-US" dirty="0">
              <a:solidFill>
                <a:srgbClr val="FFFFFF"/>
              </a:solidFill>
              <a:latin typeface="Lucida Grande"/>
              <a:ea typeface="Arial"/>
              <a:cs typeface="Lucida Grande"/>
              <a:sym typeface="Arial"/>
            </a:endParaRPr>
          </a:p>
        </p:txBody>
      </p:sp>
    </p:spTree>
    <p:extLst>
      <p:ext uri="{BB962C8B-B14F-4D97-AF65-F5344CB8AC3E}">
        <p14:creationId xmlns:p14="http://schemas.microsoft.com/office/powerpoint/2010/main" val="2764262224"/>
      </p:ext>
    </p:extLst>
  </p:cSld>
  <p:clrMapOvr>
    <a:masterClrMapping/>
  </p:clrMapOvr>
  <p:transition xmlns:p14="http://schemas.microsoft.com/office/powerpoint/2010/main" spd="slow">
    <p:cut/>
  </p:transition>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txBox="1">
            <a:spLocks noChangeArrowheads="1"/>
          </p:cNvSpPr>
          <p:nvPr/>
        </p:nvSpPr>
        <p:spPr>
          <a:xfrm>
            <a:off x="302494" y="2809855"/>
            <a:ext cx="8536781" cy="3062883"/>
          </a:xfrm>
          <a:prstGeom prst="rect">
            <a:avLst/>
          </a:prstGeom>
        </p:spPr>
        <p:txBody>
          <a:bodyPr lIns="26788" tIns="26788" rIns="26788" bIns="26788"/>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tabLst>
                <a:tab pos="0" algn="l"/>
                <a:tab pos="633985" algn="l"/>
                <a:tab pos="1285829" algn="l"/>
                <a:tab pos="1919815" algn="l"/>
                <a:tab pos="2562729" algn="l"/>
                <a:tab pos="3214573" algn="l"/>
                <a:tab pos="3848558" algn="l"/>
                <a:tab pos="4491473" algn="l"/>
                <a:tab pos="5143317" algn="l"/>
                <a:tab pos="5777302" algn="l"/>
                <a:tab pos="6429146" algn="l"/>
                <a:tab pos="7063132" algn="l"/>
                <a:tab pos="7125637" algn="l"/>
              </a:tabLst>
              <a:defRPr/>
            </a:pPr>
            <a:r>
              <a:rPr lang="en-US" sz="3200" b="1" dirty="0" smtClean="0">
                <a:solidFill>
                  <a:srgbClr val="FAD81E"/>
                </a:solidFill>
                <a:latin typeface="Lucida Grande" charset="0"/>
                <a:cs typeface="Lucida Grande" charset="0"/>
                <a:sym typeface="Lucida Grande" charset="0"/>
              </a:rPr>
              <a:t>Moral, Publicity, Privacy, Personality Rights</a:t>
            </a:r>
          </a:p>
          <a:p>
            <a:pPr algn="l">
              <a:tabLst>
                <a:tab pos="0" algn="l"/>
                <a:tab pos="633985" algn="l"/>
                <a:tab pos="1285829" algn="l"/>
                <a:tab pos="1919815" algn="l"/>
                <a:tab pos="2562729" algn="l"/>
                <a:tab pos="3214573" algn="l"/>
                <a:tab pos="3848558" algn="l"/>
                <a:tab pos="4491473" algn="l"/>
                <a:tab pos="5143317" algn="l"/>
                <a:tab pos="5777302" algn="l"/>
                <a:tab pos="6429146" algn="l"/>
                <a:tab pos="7063132" algn="l"/>
                <a:tab pos="7125637" algn="l"/>
              </a:tabLst>
              <a:defRPr/>
            </a:pPr>
            <a:endParaRPr lang="en-US" sz="3200" dirty="0" smtClean="0">
              <a:latin typeface="Lucida Grande" charset="0"/>
              <a:cs typeface="Lucida Grande" charset="0"/>
              <a:sym typeface="Lucida Grande" charset="0"/>
            </a:endParaRPr>
          </a:p>
          <a:p>
            <a:pPr algn="l">
              <a:tabLst>
                <a:tab pos="0" algn="l"/>
                <a:tab pos="633985" algn="l"/>
                <a:tab pos="1285829" algn="l"/>
                <a:tab pos="1919815" algn="l"/>
                <a:tab pos="2562729" algn="l"/>
                <a:tab pos="3214573" algn="l"/>
                <a:tab pos="3848558" algn="l"/>
                <a:tab pos="4491473" algn="l"/>
                <a:tab pos="5143317" algn="l"/>
                <a:tab pos="5777302" algn="l"/>
                <a:tab pos="6429146" algn="l"/>
                <a:tab pos="7063132" algn="l"/>
                <a:tab pos="7125637" algn="l"/>
              </a:tabLst>
              <a:defRPr/>
            </a:pPr>
            <a:r>
              <a:rPr lang="en-US" sz="3200" dirty="0" smtClean="0">
                <a:latin typeface="Lucida Grande" charset="0"/>
                <a:cs typeface="Lucida Grande" charset="0"/>
                <a:sym typeface="Lucida Grande" charset="0"/>
              </a:rPr>
              <a:t>These </a:t>
            </a:r>
            <a:r>
              <a:rPr lang="en-US" sz="3200" dirty="0">
                <a:latin typeface="Lucida Grande" charset="0"/>
                <a:cs typeface="Lucida Grande" charset="0"/>
                <a:sym typeface="Lucida Grande" charset="0"/>
              </a:rPr>
              <a:t>rights </a:t>
            </a:r>
            <a:r>
              <a:rPr lang="en-US" sz="3200" dirty="0" smtClean="0">
                <a:latin typeface="Lucida Grande" charset="0"/>
                <a:cs typeface="Lucida Grande" charset="0"/>
                <a:sym typeface="Lucida Grande" charset="0"/>
              </a:rPr>
              <a:t>are waived by </a:t>
            </a:r>
            <a:r>
              <a:rPr lang="en-US" sz="3200" dirty="0">
                <a:latin typeface="Lucida Grande" charset="0"/>
                <a:cs typeface="Lucida Grande" charset="0"/>
                <a:sym typeface="Lucida Grande" charset="0"/>
              </a:rPr>
              <a:t>the licensor </a:t>
            </a:r>
            <a:r>
              <a:rPr lang="en-US" sz="3200" dirty="0" smtClean="0">
                <a:latin typeface="Lucida Grande" charset="0"/>
                <a:cs typeface="Lucida Grande" charset="0"/>
                <a:sym typeface="Lucida Grande" charset="0"/>
              </a:rPr>
              <a:t>to </a:t>
            </a:r>
            <a:r>
              <a:rPr lang="en-US" sz="3200" dirty="0">
                <a:latin typeface="Lucida Grande" charset="0"/>
                <a:cs typeface="Lucida Grande" charset="0"/>
                <a:sym typeface="Lucida Grande" charset="0"/>
              </a:rPr>
              <a:t>the limited extent necessary to </a:t>
            </a:r>
            <a:r>
              <a:rPr lang="en-US" sz="3200" dirty="0" smtClean="0">
                <a:latin typeface="Lucida Grande" charset="0"/>
                <a:cs typeface="Lucida Grande" charset="0"/>
                <a:sym typeface="Lucida Grande" charset="0"/>
              </a:rPr>
              <a:t>allow you to reuse the content as intended by the license.</a:t>
            </a:r>
            <a:endParaRPr lang="en-US" sz="3200" dirty="0">
              <a:latin typeface="Lucida Grande" charset="0"/>
              <a:ea typeface="ヒラギノ角ゴ ProN W6" charset="0"/>
              <a:cs typeface="ヒラギノ角ゴ ProN W6" charset="0"/>
              <a:sym typeface="Lucida Grande" charset="0"/>
            </a:endParaRPr>
          </a:p>
        </p:txBody>
      </p:sp>
      <p:pic>
        <p:nvPicPr>
          <p:cNvPr id="3" name="Picture 2" descr="gavel icon.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2494" y="774750"/>
            <a:ext cx="2035105" cy="2035105"/>
          </a:xfrm>
          <a:prstGeom prst="rect">
            <a:avLst/>
          </a:prstGeom>
        </p:spPr>
      </p:pic>
    </p:spTree>
    <p:extLst>
      <p:ext uri="{BB962C8B-B14F-4D97-AF65-F5344CB8AC3E}">
        <p14:creationId xmlns:p14="http://schemas.microsoft.com/office/powerpoint/2010/main" val="493025494"/>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txBox="1">
            <a:spLocks noChangeArrowheads="1"/>
          </p:cNvSpPr>
          <p:nvPr/>
        </p:nvSpPr>
        <p:spPr>
          <a:xfrm>
            <a:off x="302494" y="2809855"/>
            <a:ext cx="8536781" cy="3062883"/>
          </a:xfrm>
          <a:prstGeom prst="rect">
            <a:avLst/>
          </a:prstGeom>
        </p:spPr>
        <p:txBody>
          <a:bodyPr lIns="26788" tIns="26788" rIns="26788" bIns="26788"/>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tabLst>
                <a:tab pos="0" algn="l"/>
                <a:tab pos="633985" algn="l"/>
                <a:tab pos="1285829" algn="l"/>
                <a:tab pos="1919815" algn="l"/>
                <a:tab pos="2562729" algn="l"/>
                <a:tab pos="3214573" algn="l"/>
                <a:tab pos="3848558" algn="l"/>
                <a:tab pos="4491473" algn="l"/>
                <a:tab pos="5143317" algn="l"/>
                <a:tab pos="5777302" algn="l"/>
                <a:tab pos="6429146" algn="l"/>
                <a:tab pos="7063132" algn="l"/>
                <a:tab pos="7125637" algn="l"/>
              </a:tabLst>
              <a:defRPr/>
            </a:pPr>
            <a:r>
              <a:rPr lang="en-US" sz="3200" b="1" dirty="0" smtClean="0">
                <a:solidFill>
                  <a:srgbClr val="34BA50"/>
                </a:solidFill>
                <a:latin typeface="Lucida Grande" charset="0"/>
                <a:cs typeface="Lucida Grande" charset="0"/>
                <a:sym typeface="Lucida Grande" charset="0"/>
              </a:rPr>
              <a:t>Education Example:</a:t>
            </a:r>
          </a:p>
          <a:p>
            <a:pPr algn="l">
              <a:tabLst>
                <a:tab pos="0" algn="l"/>
                <a:tab pos="633985" algn="l"/>
                <a:tab pos="1285829" algn="l"/>
                <a:tab pos="1919815" algn="l"/>
                <a:tab pos="2562729" algn="l"/>
                <a:tab pos="3214573" algn="l"/>
                <a:tab pos="3848558" algn="l"/>
                <a:tab pos="4491473" algn="l"/>
                <a:tab pos="5143317" algn="l"/>
                <a:tab pos="5777302" algn="l"/>
                <a:tab pos="6429146" algn="l"/>
                <a:tab pos="7063132" algn="l"/>
                <a:tab pos="7125637" algn="l"/>
              </a:tabLst>
              <a:defRPr/>
            </a:pPr>
            <a:endParaRPr lang="en-US" sz="3200" dirty="0" smtClean="0">
              <a:latin typeface="Lucida Grande" charset="0"/>
              <a:cs typeface="Lucida Grande" charset="0"/>
              <a:sym typeface="Lucida Grande" charset="0"/>
            </a:endParaRPr>
          </a:p>
          <a:p>
            <a:pPr algn="l">
              <a:tabLst>
                <a:tab pos="0" algn="l"/>
                <a:tab pos="633985" algn="l"/>
                <a:tab pos="1285829" algn="l"/>
                <a:tab pos="1919815" algn="l"/>
                <a:tab pos="2562729" algn="l"/>
                <a:tab pos="3214573" algn="l"/>
                <a:tab pos="3848558" algn="l"/>
                <a:tab pos="4491473" algn="l"/>
                <a:tab pos="5143317" algn="l"/>
                <a:tab pos="5777302" algn="l"/>
                <a:tab pos="6429146" algn="l"/>
                <a:tab pos="7063132" algn="l"/>
                <a:tab pos="7125637" algn="l"/>
              </a:tabLst>
              <a:defRPr/>
            </a:pPr>
            <a:r>
              <a:rPr lang="en-US" sz="3200" dirty="0" smtClean="0">
                <a:latin typeface="Lucida Grande" charset="0"/>
                <a:cs typeface="Lucida Grande" charset="0"/>
                <a:sym typeface="Lucida Grande" charset="0"/>
              </a:rPr>
              <a:t>You want to use a headshot a teacher has taken of herself and licensed CC BY 4.0 in a yearbook. Do you have to worry about her publicity rights when it comes to reusing it?</a:t>
            </a:r>
          </a:p>
        </p:txBody>
      </p:sp>
      <p:pic>
        <p:nvPicPr>
          <p:cNvPr id="3" name="Picture 2" descr="gavel icon.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2494" y="774750"/>
            <a:ext cx="2035105" cy="2035105"/>
          </a:xfrm>
          <a:prstGeom prst="rect">
            <a:avLst/>
          </a:prstGeom>
        </p:spPr>
      </p:pic>
    </p:spTree>
    <p:extLst>
      <p:ext uri="{BB962C8B-B14F-4D97-AF65-F5344CB8AC3E}">
        <p14:creationId xmlns:p14="http://schemas.microsoft.com/office/powerpoint/2010/main" val="2356866945"/>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txBox="1">
            <a:spLocks/>
          </p:cNvSpPr>
          <p:nvPr/>
        </p:nvSpPr>
        <p:spPr>
          <a:xfrm>
            <a:off x="884050" y="2709709"/>
            <a:ext cx="8105864" cy="1470025"/>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742950" indent="-742950" algn="l">
              <a:buFont typeface="+mj-lt"/>
              <a:buAutoNum type="arabicPeriod"/>
            </a:pPr>
            <a:r>
              <a:rPr lang="en-US" sz="3900" dirty="0" smtClean="0">
                <a:solidFill>
                  <a:schemeClr val="bg1">
                    <a:lumMod val="75000"/>
                    <a:lumOff val="25000"/>
                  </a:schemeClr>
                </a:solidFill>
                <a:latin typeface="Lucida Grande"/>
                <a:cs typeface="Lucida Grande"/>
              </a:rPr>
              <a:t>Easier to navigate!</a:t>
            </a:r>
          </a:p>
          <a:p>
            <a:pPr marL="742950" indent="-742950" algn="l">
              <a:buFont typeface="+mj-lt"/>
              <a:buAutoNum type="arabicPeriod"/>
            </a:pPr>
            <a:r>
              <a:rPr lang="en-US" sz="3900" dirty="0" smtClean="0">
                <a:solidFill>
                  <a:schemeClr val="bg1">
                    <a:lumMod val="75000"/>
                    <a:lumOff val="25000"/>
                  </a:schemeClr>
                </a:solidFill>
                <a:latin typeface="Lucida Grande"/>
                <a:cs typeface="Lucida Grande"/>
              </a:rPr>
              <a:t>A more global license</a:t>
            </a:r>
          </a:p>
          <a:p>
            <a:pPr marL="742950" indent="-742950" algn="l">
              <a:buFont typeface="+mj-lt"/>
              <a:buAutoNum type="arabicPeriod"/>
            </a:pPr>
            <a:r>
              <a:rPr lang="en-US" sz="3900" dirty="0" smtClean="0">
                <a:solidFill>
                  <a:schemeClr val="bg1">
                    <a:lumMod val="75000"/>
                    <a:lumOff val="25000"/>
                  </a:schemeClr>
                </a:solidFill>
                <a:latin typeface="Lucida Grande"/>
                <a:cs typeface="Lucida Grande"/>
              </a:rPr>
              <a:t>Addresses rights outside scope of ©</a:t>
            </a:r>
          </a:p>
          <a:p>
            <a:pPr marL="742950" indent="-742950" algn="l">
              <a:buFont typeface="+mj-lt"/>
              <a:buAutoNum type="arabicPeriod"/>
            </a:pPr>
            <a:r>
              <a:rPr lang="en-US" sz="3900" dirty="0" smtClean="0">
                <a:latin typeface="Lucida Grande"/>
                <a:cs typeface="Lucida Grande"/>
              </a:rPr>
              <a:t>Common-sense attribution</a:t>
            </a:r>
          </a:p>
          <a:p>
            <a:pPr marL="742950" indent="-742950" algn="l">
              <a:buFont typeface="+mj-lt"/>
              <a:buAutoNum type="arabicPeriod"/>
            </a:pPr>
            <a:r>
              <a:rPr lang="en-US" sz="3900" dirty="0" smtClean="0">
                <a:solidFill>
                  <a:schemeClr val="bg1">
                    <a:lumMod val="75000"/>
                    <a:lumOff val="25000"/>
                  </a:schemeClr>
                </a:solidFill>
                <a:latin typeface="Lucida Grande"/>
                <a:cs typeface="Lucida Grande"/>
              </a:rPr>
              <a:t>Anonymity if desired</a:t>
            </a:r>
          </a:p>
          <a:p>
            <a:pPr marL="742950" indent="-742950" algn="l">
              <a:buFont typeface="+mj-lt"/>
              <a:buAutoNum type="arabicPeriod"/>
            </a:pPr>
            <a:r>
              <a:rPr lang="en-US" sz="3900" dirty="0" smtClean="0">
                <a:solidFill>
                  <a:schemeClr val="bg1">
                    <a:lumMod val="75000"/>
                    <a:lumOff val="25000"/>
                  </a:schemeClr>
                </a:solidFill>
                <a:latin typeface="Lucida Grande"/>
                <a:cs typeface="Lucida Grande"/>
              </a:rPr>
              <a:t>30 days to correct violations</a:t>
            </a:r>
          </a:p>
        </p:txBody>
      </p:sp>
    </p:spTree>
    <p:extLst>
      <p:ext uri="{BB962C8B-B14F-4D97-AF65-F5344CB8AC3E}">
        <p14:creationId xmlns:p14="http://schemas.microsoft.com/office/powerpoint/2010/main" val="2514192391"/>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txBox="1">
            <a:spLocks noChangeArrowheads="1"/>
          </p:cNvSpPr>
          <p:nvPr/>
        </p:nvSpPr>
        <p:spPr>
          <a:xfrm>
            <a:off x="302494" y="2719575"/>
            <a:ext cx="8536781" cy="3062883"/>
          </a:xfrm>
          <a:prstGeom prst="rect">
            <a:avLst/>
          </a:prstGeom>
        </p:spPr>
        <p:txBody>
          <a:bodyPr lIns="26788" tIns="26788" rIns="26788" bIns="26788"/>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tabLst>
                <a:tab pos="0" algn="l"/>
                <a:tab pos="633985" algn="l"/>
                <a:tab pos="1285829" algn="l"/>
                <a:tab pos="1919815" algn="l"/>
                <a:tab pos="2562729" algn="l"/>
                <a:tab pos="3214573" algn="l"/>
                <a:tab pos="3848558" algn="l"/>
                <a:tab pos="4491473" algn="l"/>
                <a:tab pos="5143317" algn="l"/>
                <a:tab pos="5777302" algn="l"/>
                <a:tab pos="6429146" algn="l"/>
                <a:tab pos="7063132" algn="l"/>
                <a:tab pos="7125637" algn="l"/>
              </a:tabLst>
              <a:defRPr/>
            </a:pPr>
            <a:r>
              <a:rPr lang="en-US" sz="3200" b="1" dirty="0" smtClean="0">
                <a:solidFill>
                  <a:srgbClr val="FAD81E"/>
                </a:solidFill>
                <a:latin typeface="Lucida Grande" charset="0"/>
                <a:cs typeface="Lucida Grande" charset="0"/>
                <a:sym typeface="Lucida Grande" charset="0"/>
              </a:rPr>
              <a:t>Common-sense Attribution</a:t>
            </a:r>
          </a:p>
          <a:p>
            <a:pPr algn="l">
              <a:tabLst>
                <a:tab pos="0" algn="l"/>
                <a:tab pos="633985" algn="l"/>
                <a:tab pos="1285829" algn="l"/>
                <a:tab pos="1919815" algn="l"/>
                <a:tab pos="2562729" algn="l"/>
                <a:tab pos="3214573" algn="l"/>
                <a:tab pos="3848558" algn="l"/>
                <a:tab pos="4491473" algn="l"/>
                <a:tab pos="5143317" algn="l"/>
                <a:tab pos="5777302" algn="l"/>
                <a:tab pos="6429146" algn="l"/>
                <a:tab pos="7063132" algn="l"/>
                <a:tab pos="7125637" algn="l"/>
              </a:tabLst>
              <a:defRPr/>
            </a:pPr>
            <a:endParaRPr lang="en-US" sz="3200" dirty="0" smtClean="0">
              <a:latin typeface="Lucida Grande" charset="0"/>
              <a:cs typeface="Lucida Grande" charset="0"/>
              <a:sym typeface="Lucida Grande" charset="0"/>
            </a:endParaRPr>
          </a:p>
          <a:p>
            <a:pPr algn="l">
              <a:tabLst>
                <a:tab pos="0" algn="l"/>
                <a:tab pos="633985" algn="l"/>
                <a:tab pos="1285829" algn="l"/>
                <a:tab pos="1919815" algn="l"/>
                <a:tab pos="2562729" algn="l"/>
                <a:tab pos="3214573" algn="l"/>
                <a:tab pos="3848558" algn="l"/>
                <a:tab pos="4491473" algn="l"/>
                <a:tab pos="5143317" algn="l"/>
                <a:tab pos="5777302" algn="l"/>
                <a:tab pos="6429146" algn="l"/>
                <a:tab pos="7063132" algn="l"/>
                <a:tab pos="7125637" algn="l"/>
              </a:tabLst>
              <a:defRPr/>
            </a:pPr>
            <a:r>
              <a:rPr lang="en-US" sz="3200" dirty="0" smtClean="0">
                <a:latin typeface="Lucida Grande" charset="0"/>
                <a:cs typeface="Lucida Grande" charset="0"/>
                <a:sym typeface="Lucida Grande" charset="0"/>
              </a:rPr>
              <a:t>Simpler and more flexible. Now made explicit that you can satisfy </a:t>
            </a:r>
            <a:r>
              <a:rPr lang="en-US" sz="3200" dirty="0">
                <a:latin typeface="Lucida Grande" charset="0"/>
                <a:cs typeface="Lucida Grande" charset="0"/>
                <a:sym typeface="Lucida Grande" charset="0"/>
              </a:rPr>
              <a:t>the attribution requirement with a link to a </a:t>
            </a:r>
            <a:r>
              <a:rPr lang="en-US" sz="3200" dirty="0" smtClean="0">
                <a:latin typeface="Lucida Grande" charset="0"/>
                <a:cs typeface="Lucida Grande" charset="0"/>
                <a:sym typeface="Lucida Grande" charset="0"/>
              </a:rPr>
              <a:t>credits page. </a:t>
            </a:r>
            <a:endParaRPr lang="en-US" sz="3200" dirty="0">
              <a:latin typeface="Lucida Grande" charset="0"/>
              <a:ea typeface="ヒラギノ角ゴ ProN W6" charset="0"/>
              <a:cs typeface="ヒラギノ角ゴ ProN W6" charset="0"/>
              <a:sym typeface="Lucida Grande" charset="0"/>
            </a:endParaRPr>
          </a:p>
        </p:txBody>
      </p:sp>
      <p:pic>
        <p:nvPicPr>
          <p:cNvPr id="3" name="Picture 2" descr="by.large white.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2494" y="786732"/>
            <a:ext cx="1932843" cy="1932843"/>
          </a:xfrm>
          <a:prstGeom prst="rect">
            <a:avLst/>
          </a:prstGeom>
        </p:spPr>
      </p:pic>
    </p:spTree>
    <p:extLst>
      <p:ext uri="{BB962C8B-B14F-4D97-AF65-F5344CB8AC3E}">
        <p14:creationId xmlns:p14="http://schemas.microsoft.com/office/powerpoint/2010/main" val="739057890"/>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txBox="1">
            <a:spLocks/>
          </p:cNvSpPr>
          <p:nvPr/>
        </p:nvSpPr>
        <p:spPr>
          <a:xfrm>
            <a:off x="884050" y="2709709"/>
            <a:ext cx="8105864" cy="1470025"/>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sz="3900" dirty="0" smtClean="0">
                <a:solidFill>
                  <a:srgbClr val="FFFFFF"/>
                </a:solidFill>
                <a:latin typeface="Lucida Grande"/>
                <a:cs typeface="Lucida Grande"/>
              </a:rPr>
              <a:t>Version 4.0 of the CC license suite is ready for you to use!</a:t>
            </a:r>
          </a:p>
          <a:p>
            <a:pPr algn="l"/>
            <a:endParaRPr lang="en-US" sz="3900" dirty="0" smtClean="0">
              <a:solidFill>
                <a:srgbClr val="FFFFFF"/>
              </a:solidFill>
              <a:latin typeface="Lucida Grande"/>
              <a:cs typeface="Lucida Grande"/>
            </a:endParaRPr>
          </a:p>
          <a:p>
            <a:pPr marL="571500" indent="-571500" algn="l">
              <a:buFont typeface="Arial"/>
              <a:buChar char="•"/>
            </a:pPr>
            <a:r>
              <a:rPr lang="en-US" sz="3900" dirty="0" smtClean="0">
                <a:solidFill>
                  <a:srgbClr val="FFFFFF"/>
                </a:solidFill>
                <a:latin typeface="Lucida Grande"/>
                <a:cs typeface="Lucida Grande"/>
              </a:rPr>
              <a:t>What does that mean?</a:t>
            </a:r>
          </a:p>
          <a:p>
            <a:pPr marL="571500" indent="-571500" algn="l">
              <a:buFont typeface="Arial"/>
              <a:buChar char="•"/>
            </a:pPr>
            <a:r>
              <a:rPr lang="en-US" sz="3900" dirty="0" smtClean="0">
                <a:solidFill>
                  <a:srgbClr val="FFFFFF"/>
                </a:solidFill>
                <a:latin typeface="Lucida Grande"/>
                <a:cs typeface="Lucida Grande"/>
              </a:rPr>
              <a:t>What’s new in 4.0?</a:t>
            </a:r>
          </a:p>
          <a:p>
            <a:pPr marL="571500" indent="-571500" algn="l">
              <a:buFont typeface="Arial"/>
              <a:buChar char="•"/>
            </a:pPr>
            <a:r>
              <a:rPr lang="en-US" sz="3900" dirty="0" smtClean="0">
                <a:solidFill>
                  <a:srgbClr val="FFFFFF"/>
                </a:solidFill>
                <a:latin typeface="Lucida Grande"/>
                <a:cs typeface="Lucida Grande"/>
              </a:rPr>
              <a:t>What is the same?</a:t>
            </a:r>
          </a:p>
          <a:p>
            <a:pPr marL="571500" indent="-571500" algn="l">
              <a:buFont typeface="Arial"/>
              <a:buChar char="•"/>
            </a:pPr>
            <a:r>
              <a:rPr lang="en-US" sz="3900" dirty="0" smtClean="0">
                <a:solidFill>
                  <a:srgbClr val="FFFFFF"/>
                </a:solidFill>
                <a:latin typeface="Lucida Grande"/>
                <a:cs typeface="Lucida Grande"/>
              </a:rPr>
              <a:t>Who has upgraded?</a:t>
            </a:r>
            <a:endParaRPr lang="en-US" sz="3900" dirty="0">
              <a:solidFill>
                <a:srgbClr val="FFFFFF"/>
              </a:solidFill>
              <a:latin typeface="Lucida Grande"/>
              <a:cs typeface="Lucida Grande"/>
            </a:endParaRPr>
          </a:p>
          <a:p>
            <a:pPr marL="571500" indent="-571500" algn="l">
              <a:buFont typeface="Arial"/>
              <a:buChar char="•"/>
            </a:pPr>
            <a:endParaRPr lang="en-US" sz="3900" dirty="0" smtClean="0">
              <a:solidFill>
                <a:srgbClr val="FFFFFF"/>
              </a:solidFill>
              <a:latin typeface="Lucida Grande"/>
              <a:cs typeface="Lucida Grande"/>
            </a:endParaRPr>
          </a:p>
        </p:txBody>
      </p:sp>
    </p:spTree>
    <p:extLst>
      <p:ext uri="{BB962C8B-B14F-4D97-AF65-F5344CB8AC3E}">
        <p14:creationId xmlns:p14="http://schemas.microsoft.com/office/powerpoint/2010/main" val="3513535128"/>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txBox="1">
            <a:spLocks noChangeArrowheads="1"/>
          </p:cNvSpPr>
          <p:nvPr/>
        </p:nvSpPr>
        <p:spPr>
          <a:xfrm>
            <a:off x="302494" y="2719575"/>
            <a:ext cx="8536781" cy="3062883"/>
          </a:xfrm>
          <a:prstGeom prst="rect">
            <a:avLst/>
          </a:prstGeom>
        </p:spPr>
        <p:txBody>
          <a:bodyPr lIns="26788" tIns="26788" rIns="26788" bIns="26788"/>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tabLst>
                <a:tab pos="0" algn="l"/>
                <a:tab pos="633985" algn="l"/>
                <a:tab pos="1285829" algn="l"/>
                <a:tab pos="1919815" algn="l"/>
                <a:tab pos="2562729" algn="l"/>
                <a:tab pos="3214573" algn="l"/>
                <a:tab pos="3848558" algn="l"/>
                <a:tab pos="4491473" algn="l"/>
                <a:tab pos="5143317" algn="l"/>
                <a:tab pos="5777302" algn="l"/>
                <a:tab pos="6429146" algn="l"/>
                <a:tab pos="7063132" algn="l"/>
                <a:tab pos="7125637" algn="l"/>
              </a:tabLst>
              <a:defRPr/>
            </a:pPr>
            <a:r>
              <a:rPr lang="en-US" sz="3200" b="1" dirty="0" smtClean="0">
                <a:solidFill>
                  <a:srgbClr val="34BA50"/>
                </a:solidFill>
                <a:latin typeface="Lucida Grande" charset="0"/>
                <a:cs typeface="Lucida Grande" charset="0"/>
                <a:sym typeface="Lucida Grande" charset="0"/>
              </a:rPr>
              <a:t>Education Example:</a:t>
            </a:r>
          </a:p>
          <a:p>
            <a:pPr algn="l">
              <a:tabLst>
                <a:tab pos="0" algn="l"/>
                <a:tab pos="633985" algn="l"/>
                <a:tab pos="1285829" algn="l"/>
                <a:tab pos="1919815" algn="l"/>
                <a:tab pos="2562729" algn="l"/>
                <a:tab pos="3214573" algn="l"/>
                <a:tab pos="3848558" algn="l"/>
                <a:tab pos="4491473" algn="l"/>
                <a:tab pos="5143317" algn="l"/>
                <a:tab pos="5777302" algn="l"/>
                <a:tab pos="6429146" algn="l"/>
                <a:tab pos="7063132" algn="l"/>
                <a:tab pos="7125637" algn="l"/>
              </a:tabLst>
              <a:defRPr/>
            </a:pPr>
            <a:endParaRPr lang="en-US" sz="3200" dirty="0" smtClean="0">
              <a:latin typeface="Lucida Grande" charset="0"/>
              <a:cs typeface="Lucida Grande" charset="0"/>
              <a:sym typeface="Lucida Grande" charset="0"/>
            </a:endParaRPr>
          </a:p>
          <a:p>
            <a:pPr algn="l">
              <a:tabLst>
                <a:tab pos="0" algn="l"/>
                <a:tab pos="633985" algn="l"/>
                <a:tab pos="1285829" algn="l"/>
                <a:tab pos="1919815" algn="l"/>
                <a:tab pos="2562729" algn="l"/>
                <a:tab pos="3214573" algn="l"/>
                <a:tab pos="3848558" algn="l"/>
                <a:tab pos="4491473" algn="l"/>
                <a:tab pos="5143317" algn="l"/>
                <a:tab pos="5777302" algn="l"/>
                <a:tab pos="6429146" algn="l"/>
                <a:tab pos="7063132" algn="l"/>
                <a:tab pos="7125637" algn="l"/>
              </a:tabLst>
              <a:defRPr/>
            </a:pPr>
            <a:r>
              <a:rPr lang="en-US" sz="3200" dirty="0" smtClean="0">
                <a:latin typeface="Lucida Grande" charset="0"/>
                <a:cs typeface="Lucida Grande" charset="0"/>
                <a:sym typeface="Lucida Grande" charset="0"/>
              </a:rPr>
              <a:t>You have created a video about the History of X and can’t attribute all your sources in the video itself. Now you can simply include a link to a page that lists all the credits.</a:t>
            </a:r>
          </a:p>
        </p:txBody>
      </p:sp>
      <p:pic>
        <p:nvPicPr>
          <p:cNvPr id="3" name="Picture 2" descr="by.large white.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2494" y="786732"/>
            <a:ext cx="1932843" cy="1932843"/>
          </a:xfrm>
          <a:prstGeom prst="rect">
            <a:avLst/>
          </a:prstGeom>
        </p:spPr>
      </p:pic>
    </p:spTree>
    <p:extLst>
      <p:ext uri="{BB962C8B-B14F-4D97-AF65-F5344CB8AC3E}">
        <p14:creationId xmlns:p14="http://schemas.microsoft.com/office/powerpoint/2010/main" val="2238633922"/>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txBox="1">
            <a:spLocks noChangeArrowheads="1"/>
          </p:cNvSpPr>
          <p:nvPr/>
        </p:nvSpPr>
        <p:spPr>
          <a:xfrm>
            <a:off x="302494" y="2719575"/>
            <a:ext cx="8536781" cy="3062883"/>
          </a:xfrm>
          <a:prstGeom prst="rect">
            <a:avLst/>
          </a:prstGeom>
        </p:spPr>
        <p:txBody>
          <a:bodyPr lIns="26788" tIns="26788" rIns="26788" bIns="26788"/>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tabLst>
                <a:tab pos="0" algn="l"/>
                <a:tab pos="633985" algn="l"/>
                <a:tab pos="1285829" algn="l"/>
                <a:tab pos="1919815" algn="l"/>
                <a:tab pos="2562729" algn="l"/>
                <a:tab pos="3214573" algn="l"/>
                <a:tab pos="3848558" algn="l"/>
                <a:tab pos="4491473" algn="l"/>
                <a:tab pos="5143317" algn="l"/>
                <a:tab pos="5777302" algn="l"/>
                <a:tab pos="6429146" algn="l"/>
                <a:tab pos="7063132" algn="l"/>
                <a:tab pos="7125637" algn="l"/>
              </a:tabLst>
              <a:defRPr/>
            </a:pPr>
            <a:r>
              <a:rPr lang="en-US" sz="3200" b="1" dirty="0" smtClean="0">
                <a:solidFill>
                  <a:srgbClr val="34BA50"/>
                </a:solidFill>
                <a:latin typeface="Lucida Grande" charset="0"/>
                <a:cs typeface="Lucida Grande" charset="0"/>
                <a:sym typeface="Lucida Grande" charset="0"/>
              </a:rPr>
              <a:t>Best Practices for Attribution: </a:t>
            </a:r>
            <a:r>
              <a:rPr lang="en-US" sz="3200" b="1" dirty="0" smtClean="0">
                <a:solidFill>
                  <a:srgbClr val="FFFFFF"/>
                </a:solidFill>
                <a:latin typeface="Lucida Grande" charset="0"/>
                <a:cs typeface="Lucida Grande" charset="0"/>
                <a:sym typeface="Lucida Grande" charset="0"/>
              </a:rPr>
              <a:t>(TASL)</a:t>
            </a:r>
          </a:p>
          <a:p>
            <a:pPr algn="l">
              <a:tabLst>
                <a:tab pos="0" algn="l"/>
                <a:tab pos="633985" algn="l"/>
                <a:tab pos="1285829" algn="l"/>
                <a:tab pos="1919815" algn="l"/>
                <a:tab pos="2562729" algn="l"/>
                <a:tab pos="3214573" algn="l"/>
                <a:tab pos="3848558" algn="l"/>
                <a:tab pos="4491473" algn="l"/>
                <a:tab pos="5143317" algn="l"/>
                <a:tab pos="5777302" algn="l"/>
                <a:tab pos="6429146" algn="l"/>
                <a:tab pos="7063132" algn="l"/>
                <a:tab pos="7125637" algn="l"/>
              </a:tabLst>
              <a:defRPr/>
            </a:pPr>
            <a:endParaRPr lang="en-US" sz="3200" dirty="0" smtClean="0">
              <a:latin typeface="Lucida Grande" charset="0"/>
              <a:cs typeface="Lucida Grande" charset="0"/>
              <a:sym typeface="Lucida Grande" charset="0"/>
            </a:endParaRPr>
          </a:p>
          <a:p>
            <a:pPr marL="457200" indent="-457200" algn="l">
              <a:buFont typeface="Wingdings" charset="2"/>
              <a:buChar char="ü"/>
              <a:tabLst>
                <a:tab pos="0" algn="l"/>
                <a:tab pos="633985" algn="l"/>
                <a:tab pos="1285829" algn="l"/>
                <a:tab pos="1919815" algn="l"/>
                <a:tab pos="2562729" algn="l"/>
                <a:tab pos="3214573" algn="l"/>
                <a:tab pos="3848558" algn="l"/>
                <a:tab pos="4491473" algn="l"/>
                <a:tab pos="5143317" algn="l"/>
                <a:tab pos="5777302" algn="l"/>
                <a:tab pos="6429146" algn="l"/>
                <a:tab pos="7063132" algn="l"/>
                <a:tab pos="7125637" algn="l"/>
              </a:tabLst>
              <a:defRPr/>
            </a:pPr>
            <a:r>
              <a:rPr lang="en-US" sz="3200" b="1" dirty="0" smtClean="0">
                <a:latin typeface="Lucida Grande" charset="0"/>
                <a:cs typeface="Lucida Grande" charset="0"/>
                <a:sym typeface="Lucida Grande" charset="0"/>
              </a:rPr>
              <a:t>T</a:t>
            </a:r>
            <a:r>
              <a:rPr lang="en-US" sz="3200" dirty="0" smtClean="0">
                <a:latin typeface="Lucida Grande" charset="0"/>
                <a:cs typeface="Lucida Grande" charset="0"/>
                <a:sym typeface="Lucida Grande" charset="0"/>
              </a:rPr>
              <a:t>itle</a:t>
            </a:r>
          </a:p>
          <a:p>
            <a:pPr marL="457200" indent="-457200" algn="l">
              <a:buFont typeface="Wingdings" charset="2"/>
              <a:buChar char="ü"/>
              <a:tabLst>
                <a:tab pos="0" algn="l"/>
                <a:tab pos="633985" algn="l"/>
                <a:tab pos="1285829" algn="l"/>
                <a:tab pos="1919815" algn="l"/>
                <a:tab pos="2562729" algn="l"/>
                <a:tab pos="3214573" algn="l"/>
                <a:tab pos="3848558" algn="l"/>
                <a:tab pos="4491473" algn="l"/>
                <a:tab pos="5143317" algn="l"/>
                <a:tab pos="5777302" algn="l"/>
                <a:tab pos="6429146" algn="l"/>
                <a:tab pos="7063132" algn="l"/>
                <a:tab pos="7125637" algn="l"/>
              </a:tabLst>
              <a:defRPr/>
            </a:pPr>
            <a:r>
              <a:rPr lang="en-US" sz="3200" b="1" dirty="0" smtClean="0">
                <a:latin typeface="Lucida Grande" charset="0"/>
                <a:cs typeface="Lucida Grande" charset="0"/>
                <a:sym typeface="Lucida Grande" charset="0"/>
              </a:rPr>
              <a:t>A</a:t>
            </a:r>
            <a:r>
              <a:rPr lang="en-US" sz="3200" dirty="0" smtClean="0">
                <a:latin typeface="Lucida Grande" charset="0"/>
                <a:cs typeface="Lucida Grande" charset="0"/>
                <a:sym typeface="Lucida Grande" charset="0"/>
              </a:rPr>
              <a:t>uthor</a:t>
            </a:r>
          </a:p>
          <a:p>
            <a:pPr marL="457200" indent="-457200" algn="l">
              <a:buFont typeface="Wingdings" charset="2"/>
              <a:buChar char="ü"/>
              <a:tabLst>
                <a:tab pos="0" algn="l"/>
                <a:tab pos="633985" algn="l"/>
                <a:tab pos="1285829" algn="l"/>
                <a:tab pos="1919815" algn="l"/>
                <a:tab pos="2562729" algn="l"/>
                <a:tab pos="3214573" algn="l"/>
                <a:tab pos="3848558" algn="l"/>
                <a:tab pos="4491473" algn="l"/>
                <a:tab pos="5143317" algn="l"/>
                <a:tab pos="5777302" algn="l"/>
                <a:tab pos="6429146" algn="l"/>
                <a:tab pos="7063132" algn="l"/>
                <a:tab pos="7125637" algn="l"/>
              </a:tabLst>
              <a:defRPr/>
            </a:pPr>
            <a:r>
              <a:rPr lang="en-US" sz="3200" b="1" dirty="0" smtClean="0">
                <a:latin typeface="Lucida Grande" charset="0"/>
                <a:cs typeface="Lucida Grande" charset="0"/>
                <a:sym typeface="Lucida Grande" charset="0"/>
              </a:rPr>
              <a:t>S</a:t>
            </a:r>
            <a:r>
              <a:rPr lang="en-US" sz="3200" dirty="0" smtClean="0">
                <a:latin typeface="Lucida Grande" charset="0"/>
                <a:cs typeface="Lucida Grande" charset="0"/>
                <a:sym typeface="Lucida Grande" charset="0"/>
              </a:rPr>
              <a:t>ource – Link to work</a:t>
            </a:r>
          </a:p>
          <a:p>
            <a:pPr marL="457200" indent="-457200" algn="l">
              <a:buFont typeface="Wingdings" charset="2"/>
              <a:buChar char="ü"/>
              <a:tabLst>
                <a:tab pos="0" algn="l"/>
                <a:tab pos="633985" algn="l"/>
                <a:tab pos="1285829" algn="l"/>
                <a:tab pos="1919815" algn="l"/>
                <a:tab pos="2562729" algn="l"/>
                <a:tab pos="3214573" algn="l"/>
                <a:tab pos="3848558" algn="l"/>
                <a:tab pos="4491473" algn="l"/>
                <a:tab pos="5143317" algn="l"/>
                <a:tab pos="5777302" algn="l"/>
                <a:tab pos="6429146" algn="l"/>
                <a:tab pos="7063132" algn="l"/>
                <a:tab pos="7125637" algn="l"/>
              </a:tabLst>
              <a:defRPr/>
            </a:pPr>
            <a:r>
              <a:rPr lang="en-US" sz="3200" b="1" dirty="0" smtClean="0">
                <a:latin typeface="Lucida Grande" charset="0"/>
                <a:cs typeface="Lucida Grande" charset="0"/>
                <a:sym typeface="Lucida Grande" charset="0"/>
              </a:rPr>
              <a:t>L</a:t>
            </a:r>
            <a:r>
              <a:rPr lang="en-US" sz="3200" dirty="0" smtClean="0">
                <a:latin typeface="Lucida Grande" charset="0"/>
                <a:cs typeface="Lucida Grande" charset="0"/>
                <a:sym typeface="Lucida Grande" charset="0"/>
              </a:rPr>
              <a:t>icense</a:t>
            </a:r>
            <a:r>
              <a:rPr lang="en-US" sz="3200" dirty="0" smtClean="0">
                <a:solidFill>
                  <a:srgbClr val="FFFFFF"/>
                </a:solidFill>
                <a:latin typeface="Lucida Grande" charset="0"/>
                <a:cs typeface="Lucida Grande" charset="0"/>
                <a:sym typeface="Lucida Grande" charset="0"/>
              </a:rPr>
              <a:t> – </a:t>
            </a:r>
            <a:r>
              <a:rPr lang="en-US" sz="3200" dirty="0" smtClean="0">
                <a:latin typeface="Lucida Grande" charset="0"/>
                <a:cs typeface="Lucida Grande" charset="0"/>
                <a:sym typeface="Lucida Grande" charset="0"/>
              </a:rPr>
              <a:t>Name + Link</a:t>
            </a:r>
            <a:endParaRPr lang="en-US" sz="2000" dirty="0" smtClean="0">
              <a:latin typeface="Lucida Grande" charset="0"/>
              <a:cs typeface="Lucida Grande" charset="0"/>
              <a:sym typeface="Lucida Grande" charset="0"/>
              <a:hlinkClick r:id="rId3"/>
            </a:endParaRPr>
          </a:p>
          <a:p>
            <a:pPr algn="l">
              <a:tabLst>
                <a:tab pos="0" algn="l"/>
                <a:tab pos="633985" algn="l"/>
                <a:tab pos="1285829" algn="l"/>
                <a:tab pos="1919815" algn="l"/>
                <a:tab pos="2562729" algn="l"/>
                <a:tab pos="3214573" algn="l"/>
                <a:tab pos="3848558" algn="l"/>
                <a:tab pos="4491473" algn="l"/>
                <a:tab pos="5143317" algn="l"/>
                <a:tab pos="5777302" algn="l"/>
                <a:tab pos="6429146" algn="l"/>
                <a:tab pos="7063132" algn="l"/>
                <a:tab pos="7125637" algn="l"/>
              </a:tabLst>
              <a:defRPr/>
            </a:pPr>
            <a:endParaRPr lang="en-US" sz="2000" dirty="0">
              <a:latin typeface="Lucida Grande" charset="0"/>
              <a:cs typeface="Lucida Grande" charset="0"/>
              <a:sym typeface="Lucida Grande" charset="0"/>
              <a:hlinkClick r:id="rId3"/>
            </a:endParaRPr>
          </a:p>
          <a:p>
            <a:pPr algn="l">
              <a:tabLst>
                <a:tab pos="0" algn="l"/>
                <a:tab pos="633985" algn="l"/>
                <a:tab pos="1285829" algn="l"/>
                <a:tab pos="1919815" algn="l"/>
                <a:tab pos="2562729" algn="l"/>
                <a:tab pos="3214573" algn="l"/>
                <a:tab pos="3848558" algn="l"/>
                <a:tab pos="4491473" algn="l"/>
                <a:tab pos="5143317" algn="l"/>
                <a:tab pos="5777302" algn="l"/>
                <a:tab pos="6429146" algn="l"/>
                <a:tab pos="7063132" algn="l"/>
                <a:tab pos="7125637" algn="l"/>
              </a:tabLst>
              <a:defRPr/>
            </a:pPr>
            <a:endParaRPr lang="en-US" sz="2000" dirty="0" smtClean="0">
              <a:latin typeface="Lucida Grande" charset="0"/>
              <a:cs typeface="Lucida Grande" charset="0"/>
              <a:sym typeface="Lucida Grande" charset="0"/>
              <a:hlinkClick r:id="rId3"/>
            </a:endParaRPr>
          </a:p>
          <a:p>
            <a:pPr algn="l">
              <a:tabLst>
                <a:tab pos="0" algn="l"/>
                <a:tab pos="633985" algn="l"/>
                <a:tab pos="1285829" algn="l"/>
                <a:tab pos="1919815" algn="l"/>
                <a:tab pos="2562729" algn="l"/>
                <a:tab pos="3214573" algn="l"/>
                <a:tab pos="3848558" algn="l"/>
                <a:tab pos="4491473" algn="l"/>
                <a:tab pos="5143317" algn="l"/>
                <a:tab pos="5777302" algn="l"/>
                <a:tab pos="6429146" algn="l"/>
                <a:tab pos="7063132" algn="l"/>
                <a:tab pos="7125637" algn="l"/>
              </a:tabLst>
              <a:defRPr/>
            </a:pPr>
            <a:r>
              <a:rPr lang="en-US" sz="2100" dirty="0" smtClean="0">
                <a:latin typeface="Lucida Grande" charset="0"/>
                <a:cs typeface="Lucida Grande" charset="0"/>
                <a:sym typeface="Lucida Grande" charset="0"/>
                <a:hlinkClick r:id="rId3"/>
              </a:rPr>
              <a:t>http</a:t>
            </a:r>
            <a:r>
              <a:rPr lang="en-US" sz="2100" dirty="0">
                <a:latin typeface="Lucida Grande" charset="0"/>
                <a:cs typeface="Lucida Grande" charset="0"/>
                <a:sym typeface="Lucida Grande" charset="0"/>
                <a:hlinkClick r:id="rId3"/>
              </a:rPr>
              <a:t>://wiki.creativecommons.org/</a:t>
            </a:r>
            <a:r>
              <a:rPr lang="en-US" sz="2100" dirty="0" smtClean="0">
                <a:latin typeface="Lucida Grande" charset="0"/>
                <a:cs typeface="Lucida Grande" charset="0"/>
                <a:sym typeface="Lucida Grande" charset="0"/>
                <a:hlinkClick r:id="rId3"/>
              </a:rPr>
              <a:t>Best_practices_for_attribution</a:t>
            </a:r>
            <a:r>
              <a:rPr lang="en-US" sz="2100" dirty="0" smtClean="0">
                <a:latin typeface="Lucida Grande" charset="0"/>
                <a:cs typeface="Lucida Grande" charset="0"/>
                <a:sym typeface="Lucida Grande" charset="0"/>
              </a:rPr>
              <a:t> </a:t>
            </a:r>
          </a:p>
        </p:txBody>
      </p:sp>
      <p:pic>
        <p:nvPicPr>
          <p:cNvPr id="3" name="Picture 2" descr="by.large white.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02494" y="786732"/>
            <a:ext cx="1932843" cy="1932843"/>
          </a:xfrm>
          <a:prstGeom prst="rect">
            <a:avLst/>
          </a:prstGeom>
        </p:spPr>
      </p:pic>
    </p:spTree>
    <p:extLst>
      <p:ext uri="{BB962C8B-B14F-4D97-AF65-F5344CB8AC3E}">
        <p14:creationId xmlns:p14="http://schemas.microsoft.com/office/powerpoint/2010/main" val="969336034"/>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txBox="1">
            <a:spLocks noChangeArrowheads="1"/>
          </p:cNvSpPr>
          <p:nvPr/>
        </p:nvSpPr>
        <p:spPr>
          <a:xfrm>
            <a:off x="302494" y="2719575"/>
            <a:ext cx="8536781" cy="3062883"/>
          </a:xfrm>
          <a:prstGeom prst="rect">
            <a:avLst/>
          </a:prstGeom>
        </p:spPr>
        <p:txBody>
          <a:bodyPr lIns="26788" tIns="26788" rIns="26788" bIns="26788"/>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tabLst>
                <a:tab pos="0" algn="l"/>
                <a:tab pos="633985" algn="l"/>
                <a:tab pos="1285829" algn="l"/>
                <a:tab pos="1919815" algn="l"/>
                <a:tab pos="2562729" algn="l"/>
                <a:tab pos="3214573" algn="l"/>
                <a:tab pos="3848558" algn="l"/>
                <a:tab pos="4491473" algn="l"/>
                <a:tab pos="5143317" algn="l"/>
                <a:tab pos="5777302" algn="l"/>
                <a:tab pos="6429146" algn="l"/>
                <a:tab pos="7063132" algn="l"/>
                <a:tab pos="7125637" algn="l"/>
              </a:tabLst>
              <a:defRPr/>
            </a:pPr>
            <a:r>
              <a:rPr lang="en-US" sz="3200" b="1" dirty="0" smtClean="0">
                <a:solidFill>
                  <a:srgbClr val="34BA50"/>
                </a:solidFill>
                <a:latin typeface="Lucida Grande" charset="0"/>
                <a:cs typeface="Lucida Grande" charset="0"/>
                <a:sym typeface="Lucida Grande" charset="0"/>
              </a:rPr>
              <a:t>Best Practice Example:</a:t>
            </a:r>
          </a:p>
          <a:p>
            <a:pPr algn="l">
              <a:tabLst>
                <a:tab pos="0" algn="l"/>
                <a:tab pos="633985" algn="l"/>
                <a:tab pos="1285829" algn="l"/>
                <a:tab pos="1919815" algn="l"/>
                <a:tab pos="2562729" algn="l"/>
                <a:tab pos="3214573" algn="l"/>
                <a:tab pos="3848558" algn="l"/>
                <a:tab pos="4491473" algn="l"/>
                <a:tab pos="5143317" algn="l"/>
                <a:tab pos="5777302" algn="l"/>
                <a:tab pos="6429146" algn="l"/>
                <a:tab pos="7063132" algn="l"/>
                <a:tab pos="7125637" algn="l"/>
              </a:tabLst>
              <a:defRPr/>
            </a:pPr>
            <a:endParaRPr lang="en-US" sz="3200" dirty="0" smtClean="0">
              <a:latin typeface="Lucida Grande" charset="0"/>
              <a:cs typeface="Lucida Grande" charset="0"/>
              <a:sym typeface="Lucida Grande" charset="0"/>
            </a:endParaRPr>
          </a:p>
          <a:p>
            <a:pPr algn="l">
              <a:tabLst>
                <a:tab pos="0" algn="l"/>
                <a:tab pos="633985" algn="l"/>
                <a:tab pos="1285829" algn="l"/>
                <a:tab pos="1919815" algn="l"/>
                <a:tab pos="2562729" algn="l"/>
                <a:tab pos="3214573" algn="l"/>
                <a:tab pos="3848558" algn="l"/>
                <a:tab pos="4491473" algn="l"/>
                <a:tab pos="5143317" algn="l"/>
                <a:tab pos="5777302" algn="l"/>
                <a:tab pos="6429146" algn="l"/>
                <a:tab pos="7063132" algn="l"/>
                <a:tab pos="7125637" algn="l"/>
              </a:tabLst>
              <a:defRPr/>
            </a:pPr>
            <a:r>
              <a:rPr lang="en-US" sz="3200" dirty="0" smtClean="0">
                <a:latin typeface="Lucida Grande" charset="0"/>
                <a:cs typeface="Lucida Grande" charset="0"/>
                <a:sym typeface="Lucida Grande" charset="0"/>
              </a:rPr>
              <a:t>You have assembled a textbook consisting of OER from various sources. Here’s what a credits page at the end of that textbook might look like.</a:t>
            </a:r>
          </a:p>
        </p:txBody>
      </p:sp>
      <p:pic>
        <p:nvPicPr>
          <p:cNvPr id="3" name="Picture 2" descr="by.large white.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2494" y="786732"/>
            <a:ext cx="1932843" cy="1932843"/>
          </a:xfrm>
          <a:prstGeom prst="rect">
            <a:avLst/>
          </a:prstGeom>
        </p:spPr>
      </p:pic>
    </p:spTree>
    <p:extLst>
      <p:ext uri="{BB962C8B-B14F-4D97-AF65-F5344CB8AC3E}">
        <p14:creationId xmlns:p14="http://schemas.microsoft.com/office/powerpoint/2010/main" val="1782110997"/>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creenshot_371.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11804"/>
            <a:ext cx="9144000" cy="6621162"/>
          </a:xfrm>
          <a:prstGeom prst="rect">
            <a:avLst/>
          </a:prstGeom>
        </p:spPr>
      </p:pic>
    </p:spTree>
    <p:extLst>
      <p:ext uri="{BB962C8B-B14F-4D97-AF65-F5344CB8AC3E}">
        <p14:creationId xmlns:p14="http://schemas.microsoft.com/office/powerpoint/2010/main" val="2981373366"/>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txBox="1">
            <a:spLocks noChangeArrowheads="1"/>
          </p:cNvSpPr>
          <p:nvPr/>
        </p:nvSpPr>
        <p:spPr>
          <a:xfrm>
            <a:off x="302494" y="2719575"/>
            <a:ext cx="8536781" cy="3062883"/>
          </a:xfrm>
          <a:prstGeom prst="rect">
            <a:avLst/>
          </a:prstGeom>
        </p:spPr>
        <p:txBody>
          <a:bodyPr lIns="26788" tIns="26788" rIns="26788" bIns="26788"/>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tabLst>
                <a:tab pos="0" algn="l"/>
                <a:tab pos="633985" algn="l"/>
                <a:tab pos="1285829" algn="l"/>
                <a:tab pos="1919815" algn="l"/>
                <a:tab pos="2562729" algn="l"/>
                <a:tab pos="3214573" algn="l"/>
                <a:tab pos="3848558" algn="l"/>
                <a:tab pos="4491473" algn="l"/>
                <a:tab pos="5143317" algn="l"/>
                <a:tab pos="5777302" algn="l"/>
                <a:tab pos="6429146" algn="l"/>
                <a:tab pos="7063132" algn="l"/>
                <a:tab pos="7125637" algn="l"/>
              </a:tabLst>
              <a:defRPr/>
            </a:pPr>
            <a:r>
              <a:rPr lang="en-US" sz="3200" b="1" dirty="0" smtClean="0">
                <a:solidFill>
                  <a:srgbClr val="FAD81E"/>
                </a:solidFill>
                <a:latin typeface="Lucida Grande" charset="0"/>
                <a:cs typeface="Lucida Grande" charset="0"/>
                <a:sym typeface="Lucida Grande" charset="0"/>
              </a:rPr>
              <a:t>Also, if you modify a CC-licensed work…</a:t>
            </a:r>
          </a:p>
          <a:p>
            <a:pPr algn="l">
              <a:tabLst>
                <a:tab pos="0" algn="l"/>
                <a:tab pos="633985" algn="l"/>
                <a:tab pos="1285829" algn="l"/>
                <a:tab pos="1919815" algn="l"/>
                <a:tab pos="2562729" algn="l"/>
                <a:tab pos="3214573" algn="l"/>
                <a:tab pos="3848558" algn="l"/>
                <a:tab pos="4491473" algn="l"/>
                <a:tab pos="5143317" algn="l"/>
                <a:tab pos="5777302" algn="l"/>
                <a:tab pos="6429146" algn="l"/>
                <a:tab pos="7063132" algn="l"/>
                <a:tab pos="7125637" algn="l"/>
              </a:tabLst>
              <a:defRPr/>
            </a:pPr>
            <a:endParaRPr lang="en-US" sz="3200" dirty="0" smtClean="0">
              <a:latin typeface="Lucida Grande" charset="0"/>
              <a:cs typeface="Lucida Grande" charset="0"/>
              <a:sym typeface="Lucida Grande" charset="0"/>
            </a:endParaRPr>
          </a:p>
          <a:p>
            <a:pPr algn="l">
              <a:tabLst>
                <a:tab pos="0" algn="l"/>
                <a:tab pos="633985" algn="l"/>
                <a:tab pos="1285829" algn="l"/>
                <a:tab pos="1919815" algn="l"/>
                <a:tab pos="2562729" algn="l"/>
                <a:tab pos="3214573" algn="l"/>
                <a:tab pos="3848558" algn="l"/>
                <a:tab pos="4491473" algn="l"/>
                <a:tab pos="5143317" algn="l"/>
                <a:tab pos="5777302" algn="l"/>
                <a:tab pos="6429146" algn="l"/>
                <a:tab pos="7063132" algn="l"/>
                <a:tab pos="7125637" algn="l"/>
              </a:tabLst>
              <a:defRPr/>
            </a:pPr>
            <a:r>
              <a:rPr lang="en-US" sz="3200" dirty="0" smtClean="0">
                <a:latin typeface="Lucida Grande" charset="0"/>
                <a:cs typeface="Lucida Grande" charset="0"/>
                <a:sym typeface="Lucida Grande" charset="0"/>
              </a:rPr>
              <a:t>Indicate that you did so along with your attribution. This makes it easier for downstream users (including you) to know it has changed from the original.</a:t>
            </a:r>
            <a:endParaRPr lang="en-US" sz="3200" dirty="0">
              <a:latin typeface="Lucida Grande" charset="0"/>
              <a:ea typeface="ヒラギノ角ゴ ProN W6" charset="0"/>
              <a:cs typeface="ヒラギノ角ゴ ProN W6" charset="0"/>
              <a:sym typeface="Lucida Grande" charset="0"/>
            </a:endParaRPr>
          </a:p>
        </p:txBody>
      </p:sp>
      <p:pic>
        <p:nvPicPr>
          <p:cNvPr id="4" name="Picture 3"/>
          <p:cNvPicPr>
            <a:picLocks noChangeAspect="1"/>
          </p:cNvPicPr>
          <p:nvPr/>
        </p:nvPicPr>
        <p:blipFill>
          <a:blip r:embed="rId3"/>
          <a:stretch>
            <a:fillRect/>
          </a:stretch>
        </p:blipFill>
        <p:spPr>
          <a:xfrm>
            <a:off x="302494" y="930537"/>
            <a:ext cx="1917458" cy="1917458"/>
          </a:xfrm>
          <a:prstGeom prst="rect">
            <a:avLst/>
          </a:prstGeom>
        </p:spPr>
      </p:pic>
    </p:spTree>
    <p:extLst>
      <p:ext uri="{BB962C8B-B14F-4D97-AF65-F5344CB8AC3E}">
        <p14:creationId xmlns:p14="http://schemas.microsoft.com/office/powerpoint/2010/main" val="1189054127"/>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txBox="1">
            <a:spLocks noChangeArrowheads="1"/>
          </p:cNvSpPr>
          <p:nvPr/>
        </p:nvSpPr>
        <p:spPr>
          <a:xfrm>
            <a:off x="302494" y="2719575"/>
            <a:ext cx="8536781" cy="3062883"/>
          </a:xfrm>
          <a:prstGeom prst="rect">
            <a:avLst/>
          </a:prstGeom>
        </p:spPr>
        <p:txBody>
          <a:bodyPr lIns="26788" tIns="26788" rIns="26788" bIns="26788"/>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tabLst>
                <a:tab pos="0" algn="l"/>
                <a:tab pos="633985" algn="l"/>
                <a:tab pos="1285829" algn="l"/>
                <a:tab pos="1919815" algn="l"/>
                <a:tab pos="2562729" algn="l"/>
                <a:tab pos="3214573" algn="l"/>
                <a:tab pos="3848558" algn="l"/>
                <a:tab pos="4491473" algn="l"/>
                <a:tab pos="5143317" algn="l"/>
                <a:tab pos="5777302" algn="l"/>
                <a:tab pos="6429146" algn="l"/>
                <a:tab pos="7063132" algn="l"/>
                <a:tab pos="7125637" algn="l"/>
              </a:tabLst>
              <a:defRPr/>
            </a:pPr>
            <a:r>
              <a:rPr lang="en-US" sz="3200" b="1" dirty="0" smtClean="0">
                <a:solidFill>
                  <a:srgbClr val="34BA50"/>
                </a:solidFill>
                <a:latin typeface="Lucida Grande" charset="0"/>
                <a:cs typeface="Lucida Grande" charset="0"/>
                <a:sym typeface="Lucida Grande" charset="0"/>
              </a:rPr>
              <a:t>Education Example:</a:t>
            </a:r>
          </a:p>
          <a:p>
            <a:pPr algn="l">
              <a:tabLst>
                <a:tab pos="0" algn="l"/>
                <a:tab pos="633985" algn="l"/>
                <a:tab pos="1285829" algn="l"/>
                <a:tab pos="1919815" algn="l"/>
                <a:tab pos="2562729" algn="l"/>
                <a:tab pos="3214573" algn="l"/>
                <a:tab pos="3848558" algn="l"/>
                <a:tab pos="4491473" algn="l"/>
                <a:tab pos="5143317" algn="l"/>
                <a:tab pos="5777302" algn="l"/>
                <a:tab pos="6429146" algn="l"/>
                <a:tab pos="7063132" algn="l"/>
                <a:tab pos="7125637" algn="l"/>
              </a:tabLst>
              <a:defRPr/>
            </a:pPr>
            <a:endParaRPr lang="en-US" sz="3200" dirty="0" smtClean="0">
              <a:latin typeface="Lucida Grande" charset="0"/>
              <a:cs typeface="Lucida Grande" charset="0"/>
              <a:sym typeface="Lucida Grande" charset="0"/>
            </a:endParaRPr>
          </a:p>
          <a:p>
            <a:pPr algn="l">
              <a:tabLst>
                <a:tab pos="0" algn="l"/>
                <a:tab pos="633985" algn="l"/>
                <a:tab pos="1285829" algn="l"/>
                <a:tab pos="1919815" algn="l"/>
                <a:tab pos="2562729" algn="l"/>
                <a:tab pos="3214573" algn="l"/>
                <a:tab pos="3848558" algn="l"/>
                <a:tab pos="4491473" algn="l"/>
                <a:tab pos="5143317" algn="l"/>
                <a:tab pos="5777302" algn="l"/>
                <a:tab pos="6429146" algn="l"/>
                <a:tab pos="7063132" algn="l"/>
                <a:tab pos="7125637" algn="l"/>
              </a:tabLst>
              <a:defRPr/>
            </a:pPr>
            <a:r>
              <a:rPr lang="en-US" sz="3200" dirty="0" smtClean="0">
                <a:latin typeface="Lucida Grande" charset="0"/>
                <a:cs typeface="Lucida Grande" charset="0"/>
                <a:sym typeface="Lucida Grande" charset="0"/>
              </a:rPr>
              <a:t>You use another teacher’s lesson plan but replace the classroom activity with your own. Simply note that you changed it so others will know the difference.</a:t>
            </a:r>
          </a:p>
        </p:txBody>
      </p:sp>
      <p:pic>
        <p:nvPicPr>
          <p:cNvPr id="4" name="Picture 3"/>
          <p:cNvPicPr>
            <a:picLocks noChangeAspect="1"/>
          </p:cNvPicPr>
          <p:nvPr/>
        </p:nvPicPr>
        <p:blipFill>
          <a:blip r:embed="rId3"/>
          <a:stretch>
            <a:fillRect/>
          </a:stretch>
        </p:blipFill>
        <p:spPr>
          <a:xfrm>
            <a:off x="302494" y="930537"/>
            <a:ext cx="1917458" cy="1917458"/>
          </a:xfrm>
          <a:prstGeom prst="rect">
            <a:avLst/>
          </a:prstGeom>
        </p:spPr>
      </p:pic>
    </p:spTree>
    <p:extLst>
      <p:ext uri="{BB962C8B-B14F-4D97-AF65-F5344CB8AC3E}">
        <p14:creationId xmlns:p14="http://schemas.microsoft.com/office/powerpoint/2010/main" val="2538288320"/>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txBox="1">
            <a:spLocks noChangeArrowheads="1"/>
          </p:cNvSpPr>
          <p:nvPr/>
        </p:nvSpPr>
        <p:spPr>
          <a:xfrm>
            <a:off x="302494" y="2719575"/>
            <a:ext cx="8536781" cy="3062883"/>
          </a:xfrm>
          <a:prstGeom prst="rect">
            <a:avLst/>
          </a:prstGeom>
        </p:spPr>
        <p:txBody>
          <a:bodyPr lIns="26788" tIns="26788" rIns="26788" bIns="26788"/>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tabLst>
                <a:tab pos="0" algn="l"/>
                <a:tab pos="633985" algn="l"/>
                <a:tab pos="1285829" algn="l"/>
                <a:tab pos="1919815" algn="l"/>
                <a:tab pos="2562729" algn="l"/>
                <a:tab pos="3214573" algn="l"/>
                <a:tab pos="3848558" algn="l"/>
                <a:tab pos="4491473" algn="l"/>
                <a:tab pos="5143317" algn="l"/>
                <a:tab pos="5777302" algn="l"/>
                <a:tab pos="6429146" algn="l"/>
                <a:tab pos="7063132" algn="l"/>
                <a:tab pos="7125637" algn="l"/>
              </a:tabLst>
              <a:defRPr/>
            </a:pPr>
            <a:r>
              <a:rPr lang="en-US" sz="3200" b="1" dirty="0" smtClean="0">
                <a:solidFill>
                  <a:srgbClr val="34BA50"/>
                </a:solidFill>
                <a:latin typeface="Lucida Grande" charset="0"/>
                <a:cs typeface="Lucida Grande" charset="0"/>
                <a:sym typeface="Lucida Grande" charset="0"/>
              </a:rPr>
              <a:t>Sample Attribution:</a:t>
            </a:r>
          </a:p>
          <a:p>
            <a:pPr algn="l">
              <a:tabLst>
                <a:tab pos="0" algn="l"/>
                <a:tab pos="633985" algn="l"/>
                <a:tab pos="1285829" algn="l"/>
                <a:tab pos="1919815" algn="l"/>
                <a:tab pos="2562729" algn="l"/>
                <a:tab pos="3214573" algn="l"/>
                <a:tab pos="3848558" algn="l"/>
                <a:tab pos="4491473" algn="l"/>
                <a:tab pos="5143317" algn="l"/>
                <a:tab pos="5777302" algn="l"/>
                <a:tab pos="6429146" algn="l"/>
                <a:tab pos="7063132" algn="l"/>
                <a:tab pos="7125637" algn="l"/>
              </a:tabLst>
              <a:defRPr/>
            </a:pPr>
            <a:endParaRPr lang="en-US" sz="3200" dirty="0" smtClean="0">
              <a:latin typeface="Lucida Grande" charset="0"/>
              <a:cs typeface="Lucida Grande" charset="0"/>
              <a:sym typeface="Lucida Grande" charset="0"/>
            </a:endParaRPr>
          </a:p>
          <a:p>
            <a:pPr algn="l">
              <a:tabLst>
                <a:tab pos="0" algn="l"/>
                <a:tab pos="633985" algn="l"/>
                <a:tab pos="1285829" algn="l"/>
                <a:tab pos="1919815" algn="l"/>
                <a:tab pos="2562729" algn="l"/>
                <a:tab pos="3214573" algn="l"/>
                <a:tab pos="3848558" algn="l"/>
                <a:tab pos="4491473" algn="l"/>
                <a:tab pos="5143317" algn="l"/>
                <a:tab pos="5777302" algn="l"/>
                <a:tab pos="6429146" algn="l"/>
                <a:tab pos="7063132" algn="l"/>
                <a:tab pos="7125637" algn="l"/>
              </a:tabLst>
              <a:defRPr/>
            </a:pPr>
            <a:r>
              <a:rPr lang="en-US" sz="3200" dirty="0" smtClean="0">
                <a:latin typeface="Lucida Grande" charset="0"/>
                <a:cs typeface="Lucida Grande" charset="0"/>
                <a:sym typeface="Lucida Grande" charset="0"/>
              </a:rPr>
              <a:t>American History Lesson by John Doe used under a CC BY license</a:t>
            </a:r>
            <a:r>
              <a:rPr lang="en-US" sz="3200" dirty="0">
                <a:latin typeface="Lucida Grande" charset="0"/>
                <a:cs typeface="Lucida Grande" charset="0"/>
                <a:sym typeface="Lucida Grande" charset="0"/>
              </a:rPr>
              <a:t>: </a:t>
            </a:r>
            <a:r>
              <a:rPr lang="en-US" sz="3200" dirty="0">
                <a:latin typeface="Lucida Grande" charset="0"/>
                <a:cs typeface="Lucida Grande" charset="0"/>
                <a:sym typeface="Lucida Grande" charset="0"/>
                <a:hlinkClick r:id="rId3"/>
              </a:rPr>
              <a:t>https://creativecommons.org/licenses/by/4.0</a:t>
            </a:r>
            <a:r>
              <a:rPr lang="en-US" sz="3200" dirty="0" smtClean="0">
                <a:latin typeface="Lucida Grande" charset="0"/>
                <a:cs typeface="Lucida Grande" charset="0"/>
                <a:sym typeface="Lucida Grande" charset="0"/>
                <a:hlinkClick r:id="rId3"/>
              </a:rPr>
              <a:t>/</a:t>
            </a:r>
            <a:r>
              <a:rPr lang="en-US" sz="3200" dirty="0" smtClean="0">
                <a:latin typeface="Lucida Grande" charset="0"/>
                <a:cs typeface="Lucida Grande" charset="0"/>
                <a:sym typeface="Lucida Grande" charset="0"/>
              </a:rPr>
              <a:t>. Activity in Section E changed from original.   </a:t>
            </a:r>
          </a:p>
        </p:txBody>
      </p:sp>
      <p:pic>
        <p:nvPicPr>
          <p:cNvPr id="4" name="Picture 3"/>
          <p:cNvPicPr>
            <a:picLocks noChangeAspect="1"/>
          </p:cNvPicPr>
          <p:nvPr/>
        </p:nvPicPr>
        <p:blipFill>
          <a:blip r:embed="rId4"/>
          <a:stretch>
            <a:fillRect/>
          </a:stretch>
        </p:blipFill>
        <p:spPr>
          <a:xfrm>
            <a:off x="302494" y="930537"/>
            <a:ext cx="1917458" cy="1917458"/>
          </a:xfrm>
          <a:prstGeom prst="rect">
            <a:avLst/>
          </a:prstGeom>
        </p:spPr>
      </p:pic>
    </p:spTree>
    <p:extLst>
      <p:ext uri="{BB962C8B-B14F-4D97-AF65-F5344CB8AC3E}">
        <p14:creationId xmlns:p14="http://schemas.microsoft.com/office/powerpoint/2010/main" val="1797747513"/>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txBox="1">
            <a:spLocks/>
          </p:cNvSpPr>
          <p:nvPr/>
        </p:nvSpPr>
        <p:spPr>
          <a:xfrm>
            <a:off x="884050" y="2709709"/>
            <a:ext cx="8105864" cy="1470025"/>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742950" indent="-742950" algn="l">
              <a:buFont typeface="+mj-lt"/>
              <a:buAutoNum type="arabicPeriod"/>
            </a:pPr>
            <a:r>
              <a:rPr lang="en-US" sz="3900" dirty="0" smtClean="0">
                <a:solidFill>
                  <a:schemeClr val="bg1">
                    <a:lumMod val="75000"/>
                    <a:lumOff val="25000"/>
                  </a:schemeClr>
                </a:solidFill>
                <a:latin typeface="Lucida Grande"/>
                <a:cs typeface="Lucida Grande"/>
              </a:rPr>
              <a:t>Easier to navigate!</a:t>
            </a:r>
          </a:p>
          <a:p>
            <a:pPr marL="742950" indent="-742950" algn="l">
              <a:buFont typeface="+mj-lt"/>
              <a:buAutoNum type="arabicPeriod"/>
            </a:pPr>
            <a:r>
              <a:rPr lang="en-US" sz="3900" dirty="0" smtClean="0">
                <a:solidFill>
                  <a:schemeClr val="bg1">
                    <a:lumMod val="75000"/>
                    <a:lumOff val="25000"/>
                  </a:schemeClr>
                </a:solidFill>
                <a:latin typeface="Lucida Grande"/>
                <a:cs typeface="Lucida Grande"/>
              </a:rPr>
              <a:t>A more global license</a:t>
            </a:r>
          </a:p>
          <a:p>
            <a:pPr marL="742950" indent="-742950" algn="l">
              <a:buFont typeface="+mj-lt"/>
              <a:buAutoNum type="arabicPeriod"/>
            </a:pPr>
            <a:r>
              <a:rPr lang="en-US" sz="3900" dirty="0" smtClean="0">
                <a:solidFill>
                  <a:schemeClr val="bg1">
                    <a:lumMod val="75000"/>
                    <a:lumOff val="25000"/>
                  </a:schemeClr>
                </a:solidFill>
                <a:latin typeface="Lucida Grande"/>
                <a:cs typeface="Lucida Grande"/>
              </a:rPr>
              <a:t>Addresses rights outside scope of ©</a:t>
            </a:r>
          </a:p>
          <a:p>
            <a:pPr marL="742950" indent="-742950" algn="l">
              <a:buFont typeface="+mj-lt"/>
              <a:buAutoNum type="arabicPeriod"/>
            </a:pPr>
            <a:r>
              <a:rPr lang="en-US" sz="3900" dirty="0" smtClean="0">
                <a:solidFill>
                  <a:schemeClr val="bg1">
                    <a:lumMod val="75000"/>
                    <a:lumOff val="25000"/>
                  </a:schemeClr>
                </a:solidFill>
                <a:latin typeface="Lucida Grande"/>
                <a:cs typeface="Lucida Grande"/>
              </a:rPr>
              <a:t>Common-sense attribution</a:t>
            </a:r>
          </a:p>
          <a:p>
            <a:pPr marL="742950" indent="-742950" algn="l">
              <a:buFont typeface="+mj-lt"/>
              <a:buAutoNum type="arabicPeriod"/>
            </a:pPr>
            <a:r>
              <a:rPr lang="en-US" sz="3900" dirty="0" smtClean="0">
                <a:solidFill>
                  <a:srgbClr val="FFFFFF"/>
                </a:solidFill>
                <a:latin typeface="Lucida Grande"/>
                <a:cs typeface="Lucida Grande"/>
              </a:rPr>
              <a:t>Anonymity if desired</a:t>
            </a:r>
          </a:p>
          <a:p>
            <a:pPr marL="742950" indent="-742950" algn="l">
              <a:buFont typeface="+mj-lt"/>
              <a:buAutoNum type="arabicPeriod"/>
            </a:pPr>
            <a:r>
              <a:rPr lang="en-US" sz="3900" dirty="0" smtClean="0">
                <a:solidFill>
                  <a:schemeClr val="bg1">
                    <a:lumMod val="75000"/>
                    <a:lumOff val="25000"/>
                  </a:schemeClr>
                </a:solidFill>
                <a:latin typeface="Lucida Grande"/>
                <a:cs typeface="Lucida Grande"/>
              </a:rPr>
              <a:t>30 days to correct violations</a:t>
            </a:r>
          </a:p>
        </p:txBody>
      </p:sp>
    </p:spTree>
    <p:extLst>
      <p:ext uri="{BB962C8B-B14F-4D97-AF65-F5344CB8AC3E}">
        <p14:creationId xmlns:p14="http://schemas.microsoft.com/office/powerpoint/2010/main" val="175394122"/>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txBox="1">
            <a:spLocks noChangeArrowheads="1"/>
          </p:cNvSpPr>
          <p:nvPr/>
        </p:nvSpPr>
        <p:spPr>
          <a:xfrm>
            <a:off x="302494" y="2699518"/>
            <a:ext cx="8536781" cy="3062883"/>
          </a:xfrm>
          <a:prstGeom prst="rect">
            <a:avLst/>
          </a:prstGeom>
        </p:spPr>
        <p:txBody>
          <a:bodyPr lIns="26788" tIns="26788" rIns="26788" bIns="26788"/>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tabLst>
                <a:tab pos="0" algn="l"/>
                <a:tab pos="633985" algn="l"/>
                <a:tab pos="1285829" algn="l"/>
                <a:tab pos="1919815" algn="l"/>
                <a:tab pos="2562729" algn="l"/>
                <a:tab pos="3214573" algn="l"/>
                <a:tab pos="3848558" algn="l"/>
                <a:tab pos="4491473" algn="l"/>
                <a:tab pos="5143317" algn="l"/>
                <a:tab pos="5777302" algn="l"/>
                <a:tab pos="6429146" algn="l"/>
                <a:tab pos="7063132" algn="l"/>
                <a:tab pos="7125637" algn="l"/>
              </a:tabLst>
              <a:defRPr/>
            </a:pPr>
            <a:r>
              <a:rPr lang="en-US" sz="3200" b="1" dirty="0" err="1" smtClean="0">
                <a:solidFill>
                  <a:srgbClr val="FAD81E"/>
                </a:solidFill>
                <a:latin typeface="Lucida Grande" charset="0"/>
                <a:cs typeface="Lucida Grande" charset="0"/>
                <a:sym typeface="Lucida Grande" charset="0"/>
              </a:rPr>
              <a:t>Anonymize</a:t>
            </a:r>
            <a:r>
              <a:rPr lang="en-US" sz="3200" b="1" dirty="0" smtClean="0">
                <a:solidFill>
                  <a:srgbClr val="FAD81E"/>
                </a:solidFill>
                <a:latin typeface="Lucida Grande" charset="0"/>
                <a:cs typeface="Lucida Grande" charset="0"/>
                <a:sym typeface="Lucida Grande" charset="0"/>
              </a:rPr>
              <a:t> your work</a:t>
            </a:r>
          </a:p>
          <a:p>
            <a:pPr algn="l">
              <a:tabLst>
                <a:tab pos="0" algn="l"/>
                <a:tab pos="633985" algn="l"/>
                <a:tab pos="1285829" algn="l"/>
                <a:tab pos="1919815" algn="l"/>
                <a:tab pos="2562729" algn="l"/>
                <a:tab pos="3214573" algn="l"/>
                <a:tab pos="3848558" algn="l"/>
                <a:tab pos="4491473" algn="l"/>
                <a:tab pos="5143317" algn="l"/>
                <a:tab pos="5777302" algn="l"/>
                <a:tab pos="6429146" algn="l"/>
                <a:tab pos="7063132" algn="l"/>
                <a:tab pos="7125637" algn="l"/>
              </a:tabLst>
              <a:defRPr/>
            </a:pPr>
            <a:endParaRPr lang="en-US" sz="3200" dirty="0" smtClean="0">
              <a:latin typeface="Lucida Grande" charset="0"/>
              <a:cs typeface="Lucida Grande" charset="0"/>
              <a:sym typeface="Lucida Grande" charset="0"/>
            </a:endParaRPr>
          </a:p>
          <a:p>
            <a:pPr algn="l">
              <a:tabLst>
                <a:tab pos="0" algn="l"/>
                <a:tab pos="633985" algn="l"/>
                <a:tab pos="1285829" algn="l"/>
                <a:tab pos="1919815" algn="l"/>
                <a:tab pos="2562729" algn="l"/>
                <a:tab pos="3214573" algn="l"/>
                <a:tab pos="3848558" algn="l"/>
                <a:tab pos="4491473" algn="l"/>
                <a:tab pos="5143317" algn="l"/>
                <a:tab pos="5777302" algn="l"/>
                <a:tab pos="6429146" algn="l"/>
                <a:tab pos="7063132" algn="l"/>
                <a:tab pos="7125637" algn="l"/>
              </a:tabLst>
              <a:defRPr/>
            </a:pPr>
            <a:r>
              <a:rPr lang="en-US" sz="3200" dirty="0" smtClean="0">
                <a:latin typeface="Lucida Grande" charset="0"/>
                <a:cs typeface="Lucida Grande" charset="0"/>
                <a:sym typeface="Lucida Grande" charset="0"/>
              </a:rPr>
              <a:t>Made more explicit in 4.0: you can have your name removed from any version of your work if desired – verbatim reproduction or adaptation.</a:t>
            </a:r>
            <a:endParaRPr lang="en-US" sz="3200" dirty="0">
              <a:latin typeface="Lucida Grande" charset="0"/>
              <a:ea typeface="ヒラギノ角ゴ ProN W6" charset="0"/>
              <a:cs typeface="ヒラギノ角ゴ ProN W6" charset="0"/>
              <a:sym typeface="Lucida Grande" charset="0"/>
            </a:endParaRPr>
          </a:p>
        </p:txBody>
      </p:sp>
      <p:pic>
        <p:nvPicPr>
          <p:cNvPr id="3" name="Picture 2" descr="by.large white.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2494" y="786732"/>
            <a:ext cx="1932843" cy="1932843"/>
          </a:xfrm>
          <a:prstGeom prst="rect">
            <a:avLst/>
          </a:prstGeom>
        </p:spPr>
      </p:pic>
      <p:sp>
        <p:nvSpPr>
          <p:cNvPr id="6" name="Oval 5"/>
          <p:cNvSpPr/>
          <p:nvPr/>
        </p:nvSpPr>
        <p:spPr>
          <a:xfrm>
            <a:off x="784892" y="1141513"/>
            <a:ext cx="941871" cy="1198590"/>
          </a:xfrm>
          <a:prstGeom prst="ellipse">
            <a:avLst/>
          </a:prstGeom>
          <a:solidFill>
            <a:schemeClr val="bg1"/>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861843390"/>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txBox="1">
            <a:spLocks noChangeArrowheads="1"/>
          </p:cNvSpPr>
          <p:nvPr/>
        </p:nvSpPr>
        <p:spPr>
          <a:xfrm>
            <a:off x="302494" y="2699518"/>
            <a:ext cx="8536781" cy="3062883"/>
          </a:xfrm>
          <a:prstGeom prst="rect">
            <a:avLst/>
          </a:prstGeom>
        </p:spPr>
        <p:txBody>
          <a:bodyPr lIns="26788" tIns="26788" rIns="26788" bIns="26788"/>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tabLst>
                <a:tab pos="0" algn="l"/>
                <a:tab pos="633985" algn="l"/>
                <a:tab pos="1285829" algn="l"/>
                <a:tab pos="1919815" algn="l"/>
                <a:tab pos="2562729" algn="l"/>
                <a:tab pos="3214573" algn="l"/>
                <a:tab pos="3848558" algn="l"/>
                <a:tab pos="4491473" algn="l"/>
                <a:tab pos="5143317" algn="l"/>
                <a:tab pos="5777302" algn="l"/>
                <a:tab pos="6429146" algn="l"/>
                <a:tab pos="7063132" algn="l"/>
                <a:tab pos="7125637" algn="l"/>
              </a:tabLst>
              <a:defRPr/>
            </a:pPr>
            <a:r>
              <a:rPr lang="en-US" sz="3200" b="1" dirty="0" smtClean="0">
                <a:solidFill>
                  <a:srgbClr val="34BA50"/>
                </a:solidFill>
                <a:latin typeface="Lucida Grande" charset="0"/>
                <a:cs typeface="Lucida Grande" charset="0"/>
                <a:sym typeface="Lucida Grande" charset="0"/>
              </a:rPr>
              <a:t>Education Example:</a:t>
            </a:r>
          </a:p>
          <a:p>
            <a:pPr algn="l">
              <a:tabLst>
                <a:tab pos="0" algn="l"/>
                <a:tab pos="633985" algn="l"/>
                <a:tab pos="1285829" algn="l"/>
                <a:tab pos="1919815" algn="l"/>
                <a:tab pos="2562729" algn="l"/>
                <a:tab pos="3214573" algn="l"/>
                <a:tab pos="3848558" algn="l"/>
                <a:tab pos="4491473" algn="l"/>
                <a:tab pos="5143317" algn="l"/>
                <a:tab pos="5777302" algn="l"/>
                <a:tab pos="6429146" algn="l"/>
                <a:tab pos="7063132" algn="l"/>
                <a:tab pos="7125637" algn="l"/>
              </a:tabLst>
              <a:defRPr/>
            </a:pPr>
            <a:endParaRPr lang="en-US" sz="3200" dirty="0" smtClean="0">
              <a:latin typeface="Lucida Grande" charset="0"/>
              <a:cs typeface="Lucida Grande" charset="0"/>
              <a:sym typeface="Lucida Grande" charset="0"/>
            </a:endParaRPr>
          </a:p>
          <a:p>
            <a:pPr algn="l">
              <a:tabLst>
                <a:tab pos="0" algn="l"/>
                <a:tab pos="633985" algn="l"/>
                <a:tab pos="1285829" algn="l"/>
                <a:tab pos="1919815" algn="l"/>
                <a:tab pos="2562729" algn="l"/>
                <a:tab pos="3214573" algn="l"/>
                <a:tab pos="3848558" algn="l"/>
                <a:tab pos="4491473" algn="l"/>
                <a:tab pos="5143317" algn="l"/>
                <a:tab pos="5777302" algn="l"/>
                <a:tab pos="6429146" algn="l"/>
                <a:tab pos="7063132" algn="l"/>
                <a:tab pos="7125637" algn="l"/>
              </a:tabLst>
              <a:defRPr/>
            </a:pPr>
            <a:r>
              <a:rPr lang="en-US" sz="3200" dirty="0" smtClean="0">
                <a:latin typeface="Lucida Grande" charset="0"/>
                <a:cs typeface="Lucida Grande" charset="0"/>
                <a:sym typeface="Lucida Grande" charset="0"/>
              </a:rPr>
              <a:t>You draft a white paper that you want others to build on, but don’t want to be credited for the work until it is final. You can ask for your name to be removed from any drafts redistributed online. </a:t>
            </a:r>
          </a:p>
        </p:txBody>
      </p:sp>
      <p:pic>
        <p:nvPicPr>
          <p:cNvPr id="3" name="Picture 2" descr="by.large white.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2494" y="786732"/>
            <a:ext cx="1932843" cy="1932843"/>
          </a:xfrm>
          <a:prstGeom prst="rect">
            <a:avLst/>
          </a:prstGeom>
        </p:spPr>
      </p:pic>
      <p:sp>
        <p:nvSpPr>
          <p:cNvPr id="6" name="Oval 5"/>
          <p:cNvSpPr/>
          <p:nvPr/>
        </p:nvSpPr>
        <p:spPr>
          <a:xfrm>
            <a:off x="784892" y="1141513"/>
            <a:ext cx="941871" cy="1198590"/>
          </a:xfrm>
          <a:prstGeom prst="ellipse">
            <a:avLst/>
          </a:prstGeom>
          <a:solidFill>
            <a:schemeClr val="bg1"/>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113105529"/>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txBox="1">
            <a:spLocks/>
          </p:cNvSpPr>
          <p:nvPr/>
        </p:nvSpPr>
        <p:spPr>
          <a:xfrm>
            <a:off x="884050" y="2709709"/>
            <a:ext cx="8105864" cy="1470025"/>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sz="3900" dirty="0" smtClean="0">
                <a:solidFill>
                  <a:schemeClr val="bg1">
                    <a:lumMod val="75000"/>
                    <a:lumOff val="25000"/>
                  </a:schemeClr>
                </a:solidFill>
                <a:latin typeface="Lucida Grande"/>
                <a:cs typeface="Lucida Grande"/>
              </a:rPr>
              <a:t>Version 4.0 of the CC license suite is ready for you to use!</a:t>
            </a:r>
          </a:p>
          <a:p>
            <a:pPr algn="l"/>
            <a:endParaRPr lang="en-US" sz="3900" dirty="0" smtClean="0">
              <a:solidFill>
                <a:srgbClr val="FFFFFF"/>
              </a:solidFill>
              <a:latin typeface="Lucida Grande"/>
              <a:cs typeface="Lucida Grande"/>
            </a:endParaRPr>
          </a:p>
          <a:p>
            <a:pPr marL="571500" indent="-571500" algn="l">
              <a:buFont typeface="Wingdings" charset="2"/>
              <a:buChar char="ü"/>
            </a:pPr>
            <a:r>
              <a:rPr lang="en-US" sz="3900" dirty="0" smtClean="0">
                <a:solidFill>
                  <a:srgbClr val="FFFFFF"/>
                </a:solidFill>
                <a:latin typeface="Lucida Grande"/>
                <a:cs typeface="Lucida Grande"/>
              </a:rPr>
              <a:t>What does that mean?</a:t>
            </a:r>
          </a:p>
          <a:p>
            <a:pPr marL="571500" indent="-571500" algn="l">
              <a:buFont typeface="Arial"/>
              <a:buChar char="•"/>
            </a:pPr>
            <a:r>
              <a:rPr lang="en-US" sz="3900" dirty="0" smtClean="0">
                <a:solidFill>
                  <a:schemeClr val="bg1">
                    <a:lumMod val="75000"/>
                    <a:lumOff val="25000"/>
                  </a:schemeClr>
                </a:solidFill>
                <a:latin typeface="Lucida Grande"/>
                <a:cs typeface="Lucida Grande"/>
              </a:rPr>
              <a:t>What’s new in 4.0?</a:t>
            </a:r>
          </a:p>
          <a:p>
            <a:pPr marL="571500" indent="-571500" algn="l">
              <a:buFont typeface="Arial"/>
              <a:buChar char="•"/>
            </a:pPr>
            <a:r>
              <a:rPr lang="en-US" sz="3900" dirty="0" smtClean="0">
                <a:solidFill>
                  <a:schemeClr val="bg1">
                    <a:lumMod val="75000"/>
                    <a:lumOff val="25000"/>
                  </a:schemeClr>
                </a:solidFill>
                <a:latin typeface="Lucida Grande"/>
                <a:cs typeface="Lucida Grande"/>
              </a:rPr>
              <a:t>What is the same?</a:t>
            </a:r>
          </a:p>
          <a:p>
            <a:pPr marL="571500" indent="-571500" algn="l">
              <a:buFont typeface="Arial"/>
              <a:buChar char="•"/>
            </a:pPr>
            <a:r>
              <a:rPr lang="en-US" sz="3900" dirty="0" smtClean="0">
                <a:solidFill>
                  <a:schemeClr val="bg1">
                    <a:lumMod val="75000"/>
                    <a:lumOff val="25000"/>
                  </a:schemeClr>
                </a:solidFill>
                <a:latin typeface="Lucida Grande"/>
                <a:cs typeface="Lucida Grande"/>
              </a:rPr>
              <a:t>Who has upgraded?</a:t>
            </a:r>
            <a:endParaRPr lang="en-US" sz="3900" dirty="0">
              <a:solidFill>
                <a:schemeClr val="bg1">
                  <a:lumMod val="75000"/>
                  <a:lumOff val="25000"/>
                </a:schemeClr>
              </a:solidFill>
              <a:latin typeface="Lucida Grande"/>
              <a:cs typeface="Lucida Grande"/>
            </a:endParaRPr>
          </a:p>
          <a:p>
            <a:pPr marL="571500" indent="-571500" algn="l">
              <a:buFont typeface="Arial"/>
              <a:buChar char="•"/>
            </a:pPr>
            <a:endParaRPr lang="en-US" sz="3900" dirty="0" smtClean="0">
              <a:solidFill>
                <a:srgbClr val="FFFFFF"/>
              </a:solidFill>
              <a:latin typeface="Lucida Grande"/>
              <a:cs typeface="Lucida Grande"/>
            </a:endParaRPr>
          </a:p>
        </p:txBody>
      </p:sp>
    </p:spTree>
    <p:extLst>
      <p:ext uri="{BB962C8B-B14F-4D97-AF65-F5344CB8AC3E}">
        <p14:creationId xmlns:p14="http://schemas.microsoft.com/office/powerpoint/2010/main" val="3960628773"/>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txBox="1">
            <a:spLocks/>
          </p:cNvSpPr>
          <p:nvPr/>
        </p:nvSpPr>
        <p:spPr>
          <a:xfrm>
            <a:off x="884050" y="2709709"/>
            <a:ext cx="8105864" cy="1470025"/>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742950" indent="-742950" algn="l">
              <a:buFont typeface="+mj-lt"/>
              <a:buAutoNum type="arabicPeriod"/>
            </a:pPr>
            <a:r>
              <a:rPr lang="en-US" sz="3900" dirty="0" smtClean="0">
                <a:solidFill>
                  <a:schemeClr val="bg1">
                    <a:lumMod val="75000"/>
                    <a:lumOff val="25000"/>
                  </a:schemeClr>
                </a:solidFill>
                <a:latin typeface="Lucida Grande"/>
                <a:cs typeface="Lucida Grande"/>
              </a:rPr>
              <a:t>Easier to navigate!</a:t>
            </a:r>
          </a:p>
          <a:p>
            <a:pPr marL="742950" indent="-742950" algn="l">
              <a:buFont typeface="+mj-lt"/>
              <a:buAutoNum type="arabicPeriod"/>
            </a:pPr>
            <a:r>
              <a:rPr lang="en-US" sz="3900" dirty="0" smtClean="0">
                <a:solidFill>
                  <a:schemeClr val="bg1">
                    <a:lumMod val="75000"/>
                    <a:lumOff val="25000"/>
                  </a:schemeClr>
                </a:solidFill>
                <a:latin typeface="Lucida Grande"/>
                <a:cs typeface="Lucida Grande"/>
              </a:rPr>
              <a:t>A more global license</a:t>
            </a:r>
          </a:p>
          <a:p>
            <a:pPr marL="742950" indent="-742950" algn="l">
              <a:buFont typeface="+mj-lt"/>
              <a:buAutoNum type="arabicPeriod"/>
            </a:pPr>
            <a:r>
              <a:rPr lang="en-US" sz="3900" dirty="0" smtClean="0">
                <a:solidFill>
                  <a:schemeClr val="bg1">
                    <a:lumMod val="75000"/>
                    <a:lumOff val="25000"/>
                  </a:schemeClr>
                </a:solidFill>
                <a:latin typeface="Lucida Grande"/>
                <a:cs typeface="Lucida Grande"/>
              </a:rPr>
              <a:t>Addresses rights outside scope of ©</a:t>
            </a:r>
          </a:p>
          <a:p>
            <a:pPr marL="742950" indent="-742950" algn="l">
              <a:buFont typeface="+mj-lt"/>
              <a:buAutoNum type="arabicPeriod"/>
            </a:pPr>
            <a:r>
              <a:rPr lang="en-US" sz="3900" dirty="0" smtClean="0">
                <a:solidFill>
                  <a:schemeClr val="bg1">
                    <a:lumMod val="75000"/>
                    <a:lumOff val="25000"/>
                  </a:schemeClr>
                </a:solidFill>
                <a:latin typeface="Lucida Grande"/>
                <a:cs typeface="Lucida Grande"/>
              </a:rPr>
              <a:t>Common-sense attribution</a:t>
            </a:r>
          </a:p>
          <a:p>
            <a:pPr marL="742950" indent="-742950" algn="l">
              <a:buFont typeface="+mj-lt"/>
              <a:buAutoNum type="arabicPeriod"/>
            </a:pPr>
            <a:r>
              <a:rPr lang="en-US" sz="3900" dirty="0" smtClean="0">
                <a:solidFill>
                  <a:schemeClr val="bg1">
                    <a:lumMod val="75000"/>
                    <a:lumOff val="25000"/>
                  </a:schemeClr>
                </a:solidFill>
                <a:latin typeface="Lucida Grande"/>
                <a:cs typeface="Lucida Grande"/>
              </a:rPr>
              <a:t>Anonymity if desired</a:t>
            </a:r>
          </a:p>
          <a:p>
            <a:pPr marL="742950" indent="-742950" algn="l">
              <a:buFont typeface="+mj-lt"/>
              <a:buAutoNum type="arabicPeriod"/>
            </a:pPr>
            <a:r>
              <a:rPr lang="en-US" sz="3900" dirty="0" smtClean="0">
                <a:latin typeface="Lucida Grande"/>
                <a:cs typeface="Lucida Grande"/>
              </a:rPr>
              <a:t>30 days to correct violations</a:t>
            </a:r>
          </a:p>
        </p:txBody>
      </p:sp>
    </p:spTree>
    <p:extLst>
      <p:ext uri="{BB962C8B-B14F-4D97-AF65-F5344CB8AC3E}">
        <p14:creationId xmlns:p14="http://schemas.microsoft.com/office/powerpoint/2010/main" val="175394122"/>
      </p:ext>
    </p:extLst>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txBox="1">
            <a:spLocks noChangeArrowheads="1"/>
          </p:cNvSpPr>
          <p:nvPr/>
        </p:nvSpPr>
        <p:spPr>
          <a:xfrm>
            <a:off x="302494" y="2790920"/>
            <a:ext cx="8536781" cy="3062883"/>
          </a:xfrm>
          <a:prstGeom prst="rect">
            <a:avLst/>
          </a:prstGeom>
        </p:spPr>
        <p:txBody>
          <a:bodyPr lIns="26788" tIns="26788" rIns="26788" bIns="26788"/>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tabLst>
                <a:tab pos="0" algn="l"/>
                <a:tab pos="633985" algn="l"/>
                <a:tab pos="1285829" algn="l"/>
                <a:tab pos="1919815" algn="l"/>
                <a:tab pos="2562729" algn="l"/>
                <a:tab pos="3214573" algn="l"/>
                <a:tab pos="3848558" algn="l"/>
                <a:tab pos="4491473" algn="l"/>
                <a:tab pos="5143317" algn="l"/>
                <a:tab pos="5777302" algn="l"/>
                <a:tab pos="6429146" algn="l"/>
                <a:tab pos="7063132" algn="l"/>
                <a:tab pos="7125637" algn="l"/>
              </a:tabLst>
              <a:defRPr/>
            </a:pPr>
            <a:r>
              <a:rPr lang="en-US" sz="3200" b="1" dirty="0" smtClean="0">
                <a:solidFill>
                  <a:srgbClr val="FAD81E"/>
                </a:solidFill>
                <a:latin typeface="Lucida Grande" charset="0"/>
                <a:cs typeface="Lucida Grande" charset="0"/>
                <a:sym typeface="Lucida Grande" charset="0"/>
              </a:rPr>
              <a:t>30-day window to correct violations</a:t>
            </a:r>
          </a:p>
          <a:p>
            <a:pPr algn="l">
              <a:tabLst>
                <a:tab pos="0" algn="l"/>
                <a:tab pos="633985" algn="l"/>
                <a:tab pos="1285829" algn="l"/>
                <a:tab pos="1919815" algn="l"/>
                <a:tab pos="2562729" algn="l"/>
                <a:tab pos="3214573" algn="l"/>
                <a:tab pos="3848558" algn="l"/>
                <a:tab pos="4491473" algn="l"/>
                <a:tab pos="5143317" algn="l"/>
                <a:tab pos="5777302" algn="l"/>
                <a:tab pos="6429146" algn="l"/>
                <a:tab pos="7063132" algn="l"/>
                <a:tab pos="7125637" algn="l"/>
              </a:tabLst>
              <a:defRPr/>
            </a:pPr>
            <a:endParaRPr lang="en-US" sz="3200" dirty="0" smtClean="0">
              <a:latin typeface="Lucida Grande" charset="0"/>
              <a:cs typeface="Lucida Grande" charset="0"/>
              <a:sym typeface="Lucida Grande" charset="0"/>
            </a:endParaRPr>
          </a:p>
          <a:p>
            <a:pPr algn="l">
              <a:tabLst>
                <a:tab pos="0" algn="l"/>
                <a:tab pos="633985" algn="l"/>
                <a:tab pos="1285829" algn="l"/>
                <a:tab pos="1919815" algn="l"/>
                <a:tab pos="2562729" algn="l"/>
                <a:tab pos="3214573" algn="l"/>
                <a:tab pos="3848558" algn="l"/>
                <a:tab pos="4491473" algn="l"/>
                <a:tab pos="5143317" algn="l"/>
                <a:tab pos="5777302" algn="l"/>
                <a:tab pos="6429146" algn="l"/>
                <a:tab pos="7063132" algn="l"/>
                <a:tab pos="7125637" algn="l"/>
              </a:tabLst>
              <a:defRPr/>
            </a:pPr>
            <a:r>
              <a:rPr lang="en-US" sz="3200" dirty="0" smtClean="0">
                <a:latin typeface="Lucida Grande" charset="0"/>
                <a:cs typeface="Lucida Grande" charset="0"/>
                <a:sym typeface="Lucida Grande" charset="0"/>
              </a:rPr>
              <a:t>If you breached a license by mistake, you can now correct your mistake and have your rights reinstated automatically – which means you can continue to use the CC-licensed work. </a:t>
            </a:r>
            <a:endParaRPr lang="en-US" sz="3200" dirty="0">
              <a:latin typeface="Lucida Grande" charset="0"/>
              <a:ea typeface="ヒラギノ角ゴ ProN W6" charset="0"/>
              <a:cs typeface="ヒラギノ角ゴ ProN W6" charset="0"/>
              <a:sym typeface="Lucida Grande" charset="0"/>
            </a:endParaRPr>
          </a:p>
        </p:txBody>
      </p:sp>
      <p:pic>
        <p:nvPicPr>
          <p:cNvPr id="3" name="Picture 2" descr="window icon.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2494" y="1141076"/>
            <a:ext cx="1649844" cy="1649844"/>
          </a:xfrm>
          <a:prstGeom prst="rect">
            <a:avLst/>
          </a:prstGeom>
        </p:spPr>
      </p:pic>
    </p:spTree>
    <p:extLst>
      <p:ext uri="{BB962C8B-B14F-4D97-AF65-F5344CB8AC3E}">
        <p14:creationId xmlns:p14="http://schemas.microsoft.com/office/powerpoint/2010/main" val="1838546498"/>
      </p:ext>
    </p:extLst>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txBox="1">
            <a:spLocks noChangeArrowheads="1"/>
          </p:cNvSpPr>
          <p:nvPr/>
        </p:nvSpPr>
        <p:spPr>
          <a:xfrm>
            <a:off x="302494" y="2790920"/>
            <a:ext cx="8536781" cy="3062883"/>
          </a:xfrm>
          <a:prstGeom prst="rect">
            <a:avLst/>
          </a:prstGeom>
        </p:spPr>
        <p:txBody>
          <a:bodyPr lIns="26788" tIns="26788" rIns="26788" bIns="26788"/>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tabLst>
                <a:tab pos="0" algn="l"/>
                <a:tab pos="633985" algn="l"/>
                <a:tab pos="1285829" algn="l"/>
                <a:tab pos="1919815" algn="l"/>
                <a:tab pos="2562729" algn="l"/>
                <a:tab pos="3214573" algn="l"/>
                <a:tab pos="3848558" algn="l"/>
                <a:tab pos="4491473" algn="l"/>
                <a:tab pos="5143317" algn="l"/>
                <a:tab pos="5777302" algn="l"/>
                <a:tab pos="6429146" algn="l"/>
                <a:tab pos="7063132" algn="l"/>
                <a:tab pos="7125637" algn="l"/>
              </a:tabLst>
              <a:defRPr/>
            </a:pPr>
            <a:r>
              <a:rPr lang="en-US" sz="3200" b="1" dirty="0" smtClean="0">
                <a:solidFill>
                  <a:srgbClr val="34BA50"/>
                </a:solidFill>
                <a:latin typeface="Lucida Grande" charset="0"/>
                <a:cs typeface="Lucida Grande" charset="0"/>
                <a:sym typeface="Lucida Grande" charset="0"/>
              </a:rPr>
              <a:t>Education Example:</a:t>
            </a:r>
          </a:p>
          <a:p>
            <a:pPr algn="l">
              <a:tabLst>
                <a:tab pos="0" algn="l"/>
                <a:tab pos="633985" algn="l"/>
                <a:tab pos="1285829" algn="l"/>
                <a:tab pos="1919815" algn="l"/>
                <a:tab pos="2562729" algn="l"/>
                <a:tab pos="3214573" algn="l"/>
                <a:tab pos="3848558" algn="l"/>
                <a:tab pos="4491473" algn="l"/>
                <a:tab pos="5143317" algn="l"/>
                <a:tab pos="5777302" algn="l"/>
                <a:tab pos="6429146" algn="l"/>
                <a:tab pos="7063132" algn="l"/>
                <a:tab pos="7125637" algn="l"/>
              </a:tabLst>
              <a:defRPr/>
            </a:pPr>
            <a:endParaRPr lang="en-US" sz="3200" dirty="0" smtClean="0">
              <a:latin typeface="Lucida Grande" charset="0"/>
              <a:cs typeface="Lucida Grande" charset="0"/>
              <a:sym typeface="Lucida Grande" charset="0"/>
            </a:endParaRPr>
          </a:p>
          <a:p>
            <a:pPr algn="l">
              <a:tabLst>
                <a:tab pos="0" algn="l"/>
                <a:tab pos="633985" algn="l"/>
                <a:tab pos="1285829" algn="l"/>
                <a:tab pos="1919815" algn="l"/>
                <a:tab pos="2562729" algn="l"/>
                <a:tab pos="3214573" algn="l"/>
                <a:tab pos="3848558" algn="l"/>
                <a:tab pos="4491473" algn="l"/>
                <a:tab pos="5143317" algn="l"/>
                <a:tab pos="5777302" algn="l"/>
                <a:tab pos="6429146" algn="l"/>
                <a:tab pos="7063132" algn="l"/>
                <a:tab pos="7125637" algn="l"/>
              </a:tabLst>
              <a:defRPr/>
            </a:pPr>
            <a:r>
              <a:rPr lang="en-US" sz="3200" dirty="0" smtClean="0">
                <a:latin typeface="Lucida Grande" charset="0"/>
                <a:cs typeface="Lucida Grande" charset="0"/>
                <a:sym typeface="Lucida Grande" charset="0"/>
              </a:rPr>
              <a:t>You forgot to attribute a textbook you used in your curriculum. Instead of permanently losing reuse rights, simply correct your mistake within 30 days of discovery and get your rights reinstated automatically.</a:t>
            </a:r>
          </a:p>
        </p:txBody>
      </p:sp>
      <p:pic>
        <p:nvPicPr>
          <p:cNvPr id="3" name="Picture 2" descr="window icon.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2494" y="1141076"/>
            <a:ext cx="1649844" cy="1649844"/>
          </a:xfrm>
          <a:prstGeom prst="rect">
            <a:avLst/>
          </a:prstGeom>
        </p:spPr>
      </p:pic>
    </p:spTree>
    <p:extLst>
      <p:ext uri="{BB962C8B-B14F-4D97-AF65-F5344CB8AC3E}">
        <p14:creationId xmlns:p14="http://schemas.microsoft.com/office/powerpoint/2010/main" val="2443572704"/>
      </p:ext>
    </p:extLst>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noChangeArrowheads="1"/>
          </p:cNvSpPr>
          <p:nvPr>
            <p:ph type="title"/>
          </p:nvPr>
        </p:nvSpPr>
        <p:spPr>
          <a:xfrm>
            <a:off x="302494" y="1891978"/>
            <a:ext cx="8536781" cy="3062883"/>
          </a:xfrm>
        </p:spPr>
        <p:txBody>
          <a:bodyPr lIns="26788" tIns="26788" rIns="26788" bIns="26788">
            <a:normAutofit/>
          </a:bodyPr>
          <a:lstStyle/>
          <a:p>
            <a:pPr>
              <a:tabLst>
                <a:tab pos="0" algn="l"/>
                <a:tab pos="633985" algn="l"/>
                <a:tab pos="1285829" algn="l"/>
                <a:tab pos="1919815" algn="l"/>
                <a:tab pos="2562729" algn="l"/>
                <a:tab pos="3214573" algn="l"/>
                <a:tab pos="3848558" algn="l"/>
                <a:tab pos="4491473" algn="l"/>
                <a:tab pos="5143317" algn="l"/>
                <a:tab pos="5777302" algn="l"/>
                <a:tab pos="6429146" algn="l"/>
                <a:tab pos="7063132" algn="l"/>
                <a:tab pos="7125637" algn="l"/>
              </a:tabLst>
              <a:defRPr/>
            </a:pPr>
            <a:r>
              <a:rPr lang="en-US" sz="7200" b="1" dirty="0" smtClean="0">
                <a:solidFill>
                  <a:srgbClr val="FAD81E"/>
                </a:solidFill>
                <a:latin typeface="Lucida Grande" charset="0"/>
                <a:cs typeface="Lucida Grande" charset="0"/>
                <a:sym typeface="Lucida Grande" charset="0"/>
              </a:rPr>
              <a:t>recap:</a:t>
            </a:r>
            <a:endParaRPr lang="en-US" sz="7200" b="1" dirty="0">
              <a:solidFill>
                <a:srgbClr val="FAD81E"/>
              </a:solidFill>
              <a:latin typeface="Lucida Grande" charset="0"/>
              <a:ea typeface="ヒラギノ角ゴ ProN W6" charset="0"/>
              <a:cs typeface="ヒラギノ角ゴ ProN W6" charset="0"/>
              <a:sym typeface="Lucida Grande" charset="0"/>
            </a:endParaRPr>
          </a:p>
        </p:txBody>
      </p:sp>
    </p:spTree>
    <p:extLst>
      <p:ext uri="{BB962C8B-B14F-4D97-AF65-F5344CB8AC3E}">
        <p14:creationId xmlns:p14="http://schemas.microsoft.com/office/powerpoint/2010/main" val="2932101195"/>
      </p:ext>
    </p:extLst>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txBox="1">
            <a:spLocks/>
          </p:cNvSpPr>
          <p:nvPr/>
        </p:nvSpPr>
        <p:spPr>
          <a:xfrm>
            <a:off x="884050" y="2709709"/>
            <a:ext cx="8105864" cy="1470025"/>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742950" indent="-742950" algn="l">
              <a:buFont typeface="Wingdings" charset="2"/>
              <a:buChar char="ü"/>
            </a:pPr>
            <a:r>
              <a:rPr lang="en-US" sz="3900" dirty="0" smtClean="0">
                <a:solidFill>
                  <a:srgbClr val="FFFFFF"/>
                </a:solidFill>
                <a:latin typeface="Lucida Grande"/>
                <a:cs typeface="Lucida Grande"/>
              </a:rPr>
              <a:t>Easier to navigate!</a:t>
            </a:r>
          </a:p>
          <a:p>
            <a:pPr marL="742950" indent="-742950" algn="l">
              <a:buFont typeface="Wingdings" charset="2"/>
              <a:buChar char="ü"/>
            </a:pPr>
            <a:r>
              <a:rPr lang="en-US" sz="3900" dirty="0" smtClean="0">
                <a:solidFill>
                  <a:srgbClr val="FFFFFF"/>
                </a:solidFill>
                <a:latin typeface="Lucida Grande"/>
                <a:cs typeface="Lucida Grande"/>
              </a:rPr>
              <a:t>A more global license</a:t>
            </a:r>
          </a:p>
          <a:p>
            <a:pPr marL="742950" indent="-742950" algn="l">
              <a:buFont typeface="Wingdings" charset="2"/>
              <a:buChar char="ü"/>
            </a:pPr>
            <a:r>
              <a:rPr lang="en-US" sz="3900" dirty="0" smtClean="0">
                <a:solidFill>
                  <a:srgbClr val="FFFFFF"/>
                </a:solidFill>
                <a:latin typeface="Lucida Grande"/>
                <a:cs typeface="Lucida Grande"/>
              </a:rPr>
              <a:t>Addresses rights outside scope of ©</a:t>
            </a:r>
          </a:p>
          <a:p>
            <a:pPr marL="742950" indent="-742950" algn="l">
              <a:buFont typeface="Wingdings" charset="2"/>
              <a:buChar char="ü"/>
            </a:pPr>
            <a:r>
              <a:rPr lang="en-US" sz="3900" dirty="0" smtClean="0">
                <a:solidFill>
                  <a:srgbClr val="FFFFFF"/>
                </a:solidFill>
                <a:latin typeface="Lucida Grande"/>
                <a:cs typeface="Lucida Grande"/>
              </a:rPr>
              <a:t>Common-sense attribution</a:t>
            </a:r>
          </a:p>
          <a:p>
            <a:pPr marL="742950" indent="-742950" algn="l">
              <a:buFont typeface="Wingdings" charset="2"/>
              <a:buChar char="ü"/>
            </a:pPr>
            <a:r>
              <a:rPr lang="en-US" sz="3900" dirty="0" smtClean="0">
                <a:solidFill>
                  <a:srgbClr val="FFFFFF"/>
                </a:solidFill>
                <a:latin typeface="Lucida Grande"/>
                <a:cs typeface="Lucida Grande"/>
              </a:rPr>
              <a:t>Anonymity if desired</a:t>
            </a:r>
          </a:p>
          <a:p>
            <a:pPr marL="742950" indent="-742950" algn="l">
              <a:buFont typeface="Wingdings" charset="2"/>
              <a:buChar char="ü"/>
            </a:pPr>
            <a:r>
              <a:rPr lang="en-US" sz="3900" dirty="0" smtClean="0">
                <a:solidFill>
                  <a:srgbClr val="FFFFFF"/>
                </a:solidFill>
                <a:latin typeface="Lucida Grande"/>
                <a:cs typeface="Lucida Grande"/>
              </a:rPr>
              <a:t>30 days to correct violations</a:t>
            </a:r>
          </a:p>
        </p:txBody>
      </p:sp>
    </p:spTree>
    <p:extLst>
      <p:ext uri="{BB962C8B-B14F-4D97-AF65-F5344CB8AC3E}">
        <p14:creationId xmlns:p14="http://schemas.microsoft.com/office/powerpoint/2010/main" val="1321975114"/>
      </p:ext>
    </p:extLst>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txBox="1">
            <a:spLocks/>
          </p:cNvSpPr>
          <p:nvPr/>
        </p:nvSpPr>
        <p:spPr>
          <a:xfrm>
            <a:off x="884050" y="2709709"/>
            <a:ext cx="8105864" cy="1470025"/>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sz="3900" dirty="0" smtClean="0">
                <a:solidFill>
                  <a:schemeClr val="bg1">
                    <a:lumMod val="75000"/>
                    <a:lumOff val="25000"/>
                  </a:schemeClr>
                </a:solidFill>
                <a:latin typeface="Lucida Grande"/>
                <a:cs typeface="Lucida Grande"/>
              </a:rPr>
              <a:t>Version 4.0 of the CC license suite is ready for you to use!</a:t>
            </a:r>
          </a:p>
          <a:p>
            <a:pPr algn="l"/>
            <a:endParaRPr lang="en-US" sz="3900" dirty="0" smtClean="0">
              <a:solidFill>
                <a:srgbClr val="FFFFFF"/>
              </a:solidFill>
              <a:latin typeface="Lucida Grande"/>
              <a:cs typeface="Lucida Grande"/>
            </a:endParaRPr>
          </a:p>
          <a:p>
            <a:pPr marL="571500" indent="-571500" algn="l">
              <a:buFont typeface="Wingdings" charset="2"/>
              <a:buChar char="ü"/>
            </a:pPr>
            <a:r>
              <a:rPr lang="en-US" sz="3900" dirty="0" smtClean="0">
                <a:solidFill>
                  <a:schemeClr val="bg1">
                    <a:lumMod val="75000"/>
                    <a:lumOff val="25000"/>
                  </a:schemeClr>
                </a:solidFill>
                <a:latin typeface="Lucida Grande"/>
                <a:cs typeface="Lucida Grande"/>
              </a:rPr>
              <a:t>What does that mean?</a:t>
            </a:r>
          </a:p>
          <a:p>
            <a:pPr marL="571500" indent="-571500" algn="l">
              <a:buFont typeface="Wingdings" charset="2"/>
              <a:buChar char="ü"/>
            </a:pPr>
            <a:r>
              <a:rPr lang="en-US" sz="3900" dirty="0" smtClean="0">
                <a:solidFill>
                  <a:schemeClr val="bg1">
                    <a:lumMod val="75000"/>
                    <a:lumOff val="25000"/>
                  </a:schemeClr>
                </a:solidFill>
                <a:latin typeface="Lucida Grande"/>
                <a:cs typeface="Lucida Grande"/>
              </a:rPr>
              <a:t>What’s new in 4.0?</a:t>
            </a:r>
          </a:p>
          <a:p>
            <a:pPr marL="571500" indent="-571500" algn="l">
              <a:buFont typeface="Wingdings" charset="2"/>
              <a:buChar char="ü"/>
            </a:pPr>
            <a:r>
              <a:rPr lang="en-US" sz="3900" dirty="0" smtClean="0">
                <a:latin typeface="Lucida Grande"/>
                <a:cs typeface="Lucida Grande"/>
              </a:rPr>
              <a:t>What is the same?</a:t>
            </a:r>
          </a:p>
          <a:p>
            <a:pPr marL="571500" indent="-571500" algn="l">
              <a:buFont typeface="Wingdings" charset="2"/>
              <a:buChar char="ü"/>
            </a:pPr>
            <a:r>
              <a:rPr lang="en-US" sz="3900" dirty="0" smtClean="0">
                <a:solidFill>
                  <a:schemeClr val="bg1">
                    <a:lumMod val="75000"/>
                    <a:lumOff val="25000"/>
                  </a:schemeClr>
                </a:solidFill>
                <a:latin typeface="Lucida Grande"/>
                <a:cs typeface="Lucida Grande"/>
              </a:rPr>
              <a:t>Who has upgraded?</a:t>
            </a:r>
          </a:p>
        </p:txBody>
      </p:sp>
    </p:spTree>
    <p:extLst>
      <p:ext uri="{BB962C8B-B14F-4D97-AF65-F5344CB8AC3E}">
        <p14:creationId xmlns:p14="http://schemas.microsoft.com/office/powerpoint/2010/main" val="1695443014"/>
      </p:ext>
    </p:extLst>
  </p:cSld>
  <p:clrMapOvr>
    <a:masterClrMapping/>
  </p:clrMapOvr>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nc.large white.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2494" y="786732"/>
            <a:ext cx="1932843" cy="1932843"/>
          </a:xfrm>
          <a:prstGeom prst="rect">
            <a:avLst/>
          </a:prstGeom>
        </p:spPr>
      </p:pic>
      <p:sp>
        <p:nvSpPr>
          <p:cNvPr id="2" name="Rectangle 1"/>
          <p:cNvSpPr txBox="1">
            <a:spLocks noChangeArrowheads="1"/>
          </p:cNvSpPr>
          <p:nvPr/>
        </p:nvSpPr>
        <p:spPr>
          <a:xfrm>
            <a:off x="302494" y="2719575"/>
            <a:ext cx="8536781" cy="3062883"/>
          </a:xfrm>
          <a:prstGeom prst="rect">
            <a:avLst/>
          </a:prstGeom>
        </p:spPr>
        <p:txBody>
          <a:bodyPr lIns="26788" tIns="26788" rIns="26788" bIns="26788"/>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tabLst>
                <a:tab pos="0" algn="l"/>
                <a:tab pos="633985" algn="l"/>
                <a:tab pos="1285829" algn="l"/>
                <a:tab pos="1919815" algn="l"/>
                <a:tab pos="2562729" algn="l"/>
                <a:tab pos="3214573" algn="l"/>
                <a:tab pos="3848558" algn="l"/>
                <a:tab pos="4491473" algn="l"/>
                <a:tab pos="5143317" algn="l"/>
                <a:tab pos="5777302" algn="l"/>
                <a:tab pos="6429146" algn="l"/>
                <a:tab pos="7063132" algn="l"/>
                <a:tab pos="7125637" algn="l"/>
              </a:tabLst>
              <a:defRPr/>
            </a:pPr>
            <a:r>
              <a:rPr lang="en-US" sz="3200" b="1" dirty="0" err="1" smtClean="0">
                <a:solidFill>
                  <a:srgbClr val="FAD81E"/>
                </a:solidFill>
                <a:latin typeface="Lucida Grande" charset="0"/>
                <a:cs typeface="Lucida Grande" charset="0"/>
                <a:sym typeface="Lucida Grande" charset="0"/>
              </a:rPr>
              <a:t>NonCommercial</a:t>
            </a:r>
            <a:r>
              <a:rPr lang="en-US" sz="3200" b="1" dirty="0" smtClean="0">
                <a:solidFill>
                  <a:srgbClr val="FAD81E"/>
                </a:solidFill>
                <a:latin typeface="Lucida Grande" charset="0"/>
                <a:cs typeface="Lucida Grande" charset="0"/>
                <a:sym typeface="Lucida Grande" charset="0"/>
              </a:rPr>
              <a:t> Definition</a:t>
            </a:r>
          </a:p>
          <a:p>
            <a:pPr algn="l">
              <a:tabLst>
                <a:tab pos="0" algn="l"/>
                <a:tab pos="633985" algn="l"/>
                <a:tab pos="1285829" algn="l"/>
                <a:tab pos="1919815" algn="l"/>
                <a:tab pos="2562729" algn="l"/>
                <a:tab pos="3214573" algn="l"/>
                <a:tab pos="3848558" algn="l"/>
                <a:tab pos="4491473" algn="l"/>
                <a:tab pos="5143317" algn="l"/>
                <a:tab pos="5777302" algn="l"/>
                <a:tab pos="6429146" algn="l"/>
                <a:tab pos="7063132" algn="l"/>
                <a:tab pos="7125637" algn="l"/>
              </a:tabLst>
              <a:defRPr/>
            </a:pPr>
            <a:endParaRPr lang="en-US" sz="3200" dirty="0" smtClean="0">
              <a:latin typeface="Lucida Grande" charset="0"/>
              <a:cs typeface="Lucida Grande" charset="0"/>
              <a:sym typeface="Lucida Grande" charset="0"/>
            </a:endParaRPr>
          </a:p>
          <a:p>
            <a:pPr algn="l">
              <a:tabLst>
                <a:tab pos="0" algn="l"/>
                <a:tab pos="633985" algn="l"/>
                <a:tab pos="1285829" algn="l"/>
                <a:tab pos="1919815" algn="l"/>
                <a:tab pos="2562729" algn="l"/>
                <a:tab pos="3214573" algn="l"/>
                <a:tab pos="3848558" algn="l"/>
                <a:tab pos="4491473" algn="l"/>
                <a:tab pos="5143317" algn="l"/>
                <a:tab pos="5777302" algn="l"/>
                <a:tab pos="6429146" algn="l"/>
                <a:tab pos="7063132" algn="l"/>
                <a:tab pos="7125637" algn="l"/>
              </a:tabLst>
              <a:defRPr/>
            </a:pPr>
            <a:r>
              <a:rPr lang="en-US" sz="3200" dirty="0" smtClean="0">
                <a:latin typeface="Lucida Grande" charset="0"/>
                <a:cs typeface="Lucida Grande" charset="0"/>
                <a:sym typeface="Lucida Grande" charset="0"/>
              </a:rPr>
              <a:t>Commercial is still defined as: “</a:t>
            </a:r>
            <a:r>
              <a:rPr lang="en-US" sz="3200" dirty="0">
                <a:latin typeface="Lucida Grande" charset="0"/>
                <a:cs typeface="Lucida Grande" charset="0"/>
                <a:sym typeface="Lucida Grande" charset="0"/>
              </a:rPr>
              <a:t>primarily intended for or directed toward commercial advantage or monetary </a:t>
            </a:r>
            <a:r>
              <a:rPr lang="en-US" sz="3200" dirty="0" smtClean="0">
                <a:latin typeface="Lucida Grande" charset="0"/>
                <a:cs typeface="Lucida Grande" charset="0"/>
                <a:sym typeface="Lucida Grande" charset="0"/>
              </a:rPr>
              <a:t>compensation”</a:t>
            </a:r>
            <a:endParaRPr lang="en-US" sz="3200" dirty="0">
              <a:latin typeface="Lucida Grande" charset="0"/>
              <a:ea typeface="ヒラギノ角ゴ ProN W6" charset="0"/>
              <a:cs typeface="ヒラギノ角ゴ ProN W6" charset="0"/>
              <a:sym typeface="Lucida Grande" charset="0"/>
            </a:endParaRPr>
          </a:p>
        </p:txBody>
      </p:sp>
    </p:spTree>
    <p:extLst>
      <p:ext uri="{BB962C8B-B14F-4D97-AF65-F5344CB8AC3E}">
        <p14:creationId xmlns:p14="http://schemas.microsoft.com/office/powerpoint/2010/main" val="220438738"/>
      </p:ext>
    </p:extLst>
  </p:cSld>
  <p:clrMapOvr>
    <a:masterClrMapping/>
  </p:clrMapOvr>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txBox="1">
            <a:spLocks noChangeArrowheads="1"/>
          </p:cNvSpPr>
          <p:nvPr/>
        </p:nvSpPr>
        <p:spPr>
          <a:xfrm>
            <a:off x="302494" y="2719575"/>
            <a:ext cx="8536781" cy="3062883"/>
          </a:xfrm>
          <a:prstGeom prst="rect">
            <a:avLst/>
          </a:prstGeom>
        </p:spPr>
        <p:txBody>
          <a:bodyPr lIns="26788" tIns="26788" rIns="26788" bIns="26788"/>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tabLst>
                <a:tab pos="0" algn="l"/>
                <a:tab pos="633985" algn="l"/>
                <a:tab pos="1285829" algn="l"/>
                <a:tab pos="1919815" algn="l"/>
                <a:tab pos="2562729" algn="l"/>
                <a:tab pos="3214573" algn="l"/>
                <a:tab pos="3848558" algn="l"/>
                <a:tab pos="4491473" algn="l"/>
                <a:tab pos="5143317" algn="l"/>
                <a:tab pos="5777302" algn="l"/>
                <a:tab pos="6429146" algn="l"/>
                <a:tab pos="7063132" algn="l"/>
                <a:tab pos="7125637" algn="l"/>
              </a:tabLst>
              <a:defRPr/>
            </a:pPr>
            <a:r>
              <a:rPr lang="en-US" sz="3200" b="1" dirty="0" smtClean="0">
                <a:solidFill>
                  <a:srgbClr val="34BA50"/>
                </a:solidFill>
                <a:latin typeface="Lucida Grande" charset="0"/>
                <a:cs typeface="Lucida Grande" charset="0"/>
                <a:sym typeface="Lucida Grande" charset="0"/>
              </a:rPr>
              <a:t>Education Example</a:t>
            </a:r>
          </a:p>
          <a:p>
            <a:pPr algn="l">
              <a:tabLst>
                <a:tab pos="0" algn="l"/>
                <a:tab pos="633985" algn="l"/>
                <a:tab pos="1285829" algn="l"/>
                <a:tab pos="1919815" algn="l"/>
                <a:tab pos="2562729" algn="l"/>
                <a:tab pos="3214573" algn="l"/>
                <a:tab pos="3848558" algn="l"/>
                <a:tab pos="4491473" algn="l"/>
                <a:tab pos="5143317" algn="l"/>
                <a:tab pos="5777302" algn="l"/>
                <a:tab pos="6429146" algn="l"/>
                <a:tab pos="7063132" algn="l"/>
                <a:tab pos="7125637" algn="l"/>
              </a:tabLst>
              <a:defRPr/>
            </a:pPr>
            <a:endParaRPr lang="en-US" sz="3200" dirty="0" smtClean="0">
              <a:latin typeface="Lucida Grande" charset="0"/>
              <a:cs typeface="Lucida Grande" charset="0"/>
              <a:sym typeface="Lucida Grande" charset="0"/>
            </a:endParaRPr>
          </a:p>
          <a:p>
            <a:pPr algn="l">
              <a:tabLst>
                <a:tab pos="0" algn="l"/>
                <a:tab pos="633985" algn="l"/>
                <a:tab pos="1285829" algn="l"/>
                <a:tab pos="1919815" algn="l"/>
                <a:tab pos="2562729" algn="l"/>
                <a:tab pos="3214573" algn="l"/>
                <a:tab pos="3848558" algn="l"/>
                <a:tab pos="4491473" algn="l"/>
                <a:tab pos="5143317" algn="l"/>
                <a:tab pos="5777302" algn="l"/>
                <a:tab pos="6429146" algn="l"/>
                <a:tab pos="7063132" algn="l"/>
                <a:tab pos="7125637" algn="l"/>
              </a:tabLst>
              <a:defRPr/>
            </a:pPr>
            <a:r>
              <a:rPr lang="en-US" sz="3200" dirty="0" smtClean="0">
                <a:latin typeface="Lucida Grande" charset="0"/>
                <a:cs typeface="Lucida Grande" charset="0"/>
                <a:sym typeface="Lucida Grande" charset="0"/>
              </a:rPr>
              <a:t>You can continue using NC-licensed educational resources for noncommercial purposes as you were doing!</a:t>
            </a:r>
          </a:p>
        </p:txBody>
      </p:sp>
      <p:pic>
        <p:nvPicPr>
          <p:cNvPr id="4" name="Picture 3" descr="nc.large white.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2494" y="786732"/>
            <a:ext cx="1932843" cy="1932843"/>
          </a:xfrm>
          <a:prstGeom prst="rect">
            <a:avLst/>
          </a:prstGeom>
        </p:spPr>
      </p:pic>
    </p:spTree>
    <p:extLst>
      <p:ext uri="{BB962C8B-B14F-4D97-AF65-F5344CB8AC3E}">
        <p14:creationId xmlns:p14="http://schemas.microsoft.com/office/powerpoint/2010/main" val="1264918033"/>
      </p:ext>
    </p:extLst>
  </p:cSld>
  <p:clrMapOvr>
    <a:masterClrMapping/>
  </p:clrMapOvr>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txBox="1">
            <a:spLocks noChangeArrowheads="1"/>
          </p:cNvSpPr>
          <p:nvPr/>
        </p:nvSpPr>
        <p:spPr>
          <a:xfrm>
            <a:off x="302494" y="2719575"/>
            <a:ext cx="8536781" cy="3062883"/>
          </a:xfrm>
          <a:prstGeom prst="rect">
            <a:avLst/>
          </a:prstGeom>
        </p:spPr>
        <p:txBody>
          <a:bodyPr lIns="26788" tIns="26788" rIns="26788" bIns="26788"/>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tabLst>
                <a:tab pos="0" algn="l"/>
                <a:tab pos="633985" algn="l"/>
                <a:tab pos="1285829" algn="l"/>
                <a:tab pos="1919815" algn="l"/>
                <a:tab pos="2562729" algn="l"/>
                <a:tab pos="3214573" algn="l"/>
                <a:tab pos="3848558" algn="l"/>
                <a:tab pos="4491473" algn="l"/>
                <a:tab pos="5143317" algn="l"/>
                <a:tab pos="5777302" algn="l"/>
                <a:tab pos="6429146" algn="l"/>
                <a:tab pos="7063132" algn="l"/>
                <a:tab pos="7125637" algn="l"/>
              </a:tabLst>
              <a:defRPr/>
            </a:pPr>
            <a:r>
              <a:rPr lang="en-US" sz="3200" b="1" dirty="0" smtClean="0">
                <a:solidFill>
                  <a:srgbClr val="FAD81E"/>
                </a:solidFill>
                <a:latin typeface="Lucida Grande" charset="0"/>
                <a:cs typeface="Lucida Grande" charset="0"/>
                <a:sym typeface="Lucida Grande" charset="0"/>
              </a:rPr>
              <a:t>No Endorsement</a:t>
            </a:r>
          </a:p>
          <a:p>
            <a:pPr algn="l">
              <a:tabLst>
                <a:tab pos="0" algn="l"/>
                <a:tab pos="633985" algn="l"/>
                <a:tab pos="1285829" algn="l"/>
                <a:tab pos="1919815" algn="l"/>
                <a:tab pos="2562729" algn="l"/>
                <a:tab pos="3214573" algn="l"/>
                <a:tab pos="3848558" algn="l"/>
                <a:tab pos="4491473" algn="l"/>
                <a:tab pos="5143317" algn="l"/>
                <a:tab pos="5777302" algn="l"/>
                <a:tab pos="6429146" algn="l"/>
                <a:tab pos="7063132" algn="l"/>
                <a:tab pos="7125637" algn="l"/>
              </a:tabLst>
              <a:defRPr/>
            </a:pPr>
            <a:endParaRPr lang="en-US" sz="3200" dirty="0" smtClean="0">
              <a:latin typeface="Lucida Grande" charset="0"/>
              <a:cs typeface="Lucida Grande" charset="0"/>
              <a:sym typeface="Lucida Grande" charset="0"/>
            </a:endParaRPr>
          </a:p>
          <a:p>
            <a:pPr algn="l">
              <a:tabLst>
                <a:tab pos="0" algn="l"/>
                <a:tab pos="633985" algn="l"/>
                <a:tab pos="1285829" algn="l"/>
                <a:tab pos="1919815" algn="l"/>
                <a:tab pos="2562729" algn="l"/>
                <a:tab pos="3214573" algn="l"/>
                <a:tab pos="3848558" algn="l"/>
                <a:tab pos="4491473" algn="l"/>
                <a:tab pos="5143317" algn="l"/>
                <a:tab pos="5777302" algn="l"/>
                <a:tab pos="6429146" algn="l"/>
                <a:tab pos="7063132" algn="l"/>
                <a:tab pos="7125637" algn="l"/>
              </a:tabLst>
              <a:defRPr/>
            </a:pPr>
            <a:r>
              <a:rPr lang="en-US" sz="3200" dirty="0" smtClean="0">
                <a:latin typeface="Lucida Grande" charset="0"/>
                <a:cs typeface="Lucida Grande" charset="0"/>
                <a:sym typeface="Lucida Grande" charset="0"/>
              </a:rPr>
              <a:t>Users may not attribute you in a way that suggests you endorse or support their use of your work.</a:t>
            </a:r>
            <a:endParaRPr lang="en-US" sz="3200" dirty="0">
              <a:latin typeface="Lucida Grande" charset="0"/>
              <a:ea typeface="ヒラギノ角ゴ ProN W6" charset="0"/>
              <a:cs typeface="ヒラギノ角ゴ ProN W6" charset="0"/>
              <a:sym typeface="Lucida Grande" charset="0"/>
            </a:endParaRPr>
          </a:p>
        </p:txBody>
      </p:sp>
      <p:pic>
        <p:nvPicPr>
          <p:cNvPr id="3" name="Picture 2" descr="by.large white.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2494" y="786732"/>
            <a:ext cx="1932843" cy="1932843"/>
          </a:xfrm>
          <a:prstGeom prst="rect">
            <a:avLst/>
          </a:prstGeom>
        </p:spPr>
      </p:pic>
    </p:spTree>
    <p:extLst>
      <p:ext uri="{BB962C8B-B14F-4D97-AF65-F5344CB8AC3E}">
        <p14:creationId xmlns:p14="http://schemas.microsoft.com/office/powerpoint/2010/main" val="220438738"/>
      </p:ext>
    </p:extLst>
  </p:cSld>
  <p:clrMapOvr>
    <a:masterClrMapping/>
  </p:clrMapOvr>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txBox="1">
            <a:spLocks noChangeArrowheads="1"/>
          </p:cNvSpPr>
          <p:nvPr/>
        </p:nvSpPr>
        <p:spPr>
          <a:xfrm>
            <a:off x="302494" y="2719575"/>
            <a:ext cx="8536781" cy="3062883"/>
          </a:xfrm>
          <a:prstGeom prst="rect">
            <a:avLst/>
          </a:prstGeom>
        </p:spPr>
        <p:txBody>
          <a:bodyPr lIns="26788" tIns="26788" rIns="26788" bIns="26788"/>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tabLst>
                <a:tab pos="0" algn="l"/>
                <a:tab pos="633985" algn="l"/>
                <a:tab pos="1285829" algn="l"/>
                <a:tab pos="1919815" algn="l"/>
                <a:tab pos="2562729" algn="l"/>
                <a:tab pos="3214573" algn="l"/>
                <a:tab pos="3848558" algn="l"/>
                <a:tab pos="4491473" algn="l"/>
                <a:tab pos="5143317" algn="l"/>
                <a:tab pos="5777302" algn="l"/>
                <a:tab pos="6429146" algn="l"/>
                <a:tab pos="7063132" algn="l"/>
                <a:tab pos="7125637" algn="l"/>
              </a:tabLst>
              <a:defRPr/>
            </a:pPr>
            <a:r>
              <a:rPr lang="en-US" sz="3200" b="1" dirty="0" smtClean="0">
                <a:solidFill>
                  <a:srgbClr val="34BA50"/>
                </a:solidFill>
                <a:latin typeface="Lucida Grande" charset="0"/>
                <a:cs typeface="Lucida Grande" charset="0"/>
                <a:sym typeface="Lucida Grande" charset="0"/>
              </a:rPr>
              <a:t>Education Example</a:t>
            </a:r>
          </a:p>
          <a:p>
            <a:pPr algn="l">
              <a:tabLst>
                <a:tab pos="0" algn="l"/>
                <a:tab pos="633985" algn="l"/>
                <a:tab pos="1285829" algn="l"/>
                <a:tab pos="1919815" algn="l"/>
                <a:tab pos="2562729" algn="l"/>
                <a:tab pos="3214573" algn="l"/>
                <a:tab pos="3848558" algn="l"/>
                <a:tab pos="4491473" algn="l"/>
                <a:tab pos="5143317" algn="l"/>
                <a:tab pos="5777302" algn="l"/>
                <a:tab pos="6429146" algn="l"/>
                <a:tab pos="7063132" algn="l"/>
                <a:tab pos="7125637" algn="l"/>
              </a:tabLst>
              <a:defRPr/>
            </a:pPr>
            <a:endParaRPr lang="en-US" sz="3200" dirty="0" smtClean="0">
              <a:latin typeface="Lucida Grande" charset="0"/>
              <a:cs typeface="Lucida Grande" charset="0"/>
              <a:sym typeface="Lucida Grande" charset="0"/>
            </a:endParaRPr>
          </a:p>
          <a:p>
            <a:pPr algn="l">
              <a:tabLst>
                <a:tab pos="0" algn="l"/>
                <a:tab pos="633985" algn="l"/>
                <a:tab pos="1285829" algn="l"/>
                <a:tab pos="1919815" algn="l"/>
                <a:tab pos="2562729" algn="l"/>
                <a:tab pos="3214573" algn="l"/>
                <a:tab pos="3848558" algn="l"/>
                <a:tab pos="4491473" algn="l"/>
                <a:tab pos="5143317" algn="l"/>
                <a:tab pos="5777302" algn="l"/>
                <a:tab pos="6429146" algn="l"/>
                <a:tab pos="7063132" algn="l"/>
                <a:tab pos="7125637" algn="l"/>
              </a:tabLst>
              <a:defRPr/>
            </a:pPr>
            <a:r>
              <a:rPr lang="en-US" sz="3200" dirty="0" smtClean="0">
                <a:latin typeface="Lucida Grande" charset="0"/>
                <a:cs typeface="Lucida Grande" charset="0"/>
                <a:sym typeface="Lucida Grande" charset="0"/>
              </a:rPr>
              <a:t>Another teacher can’t say that you support their using your lesson plan in their classroom. </a:t>
            </a:r>
          </a:p>
        </p:txBody>
      </p:sp>
      <p:pic>
        <p:nvPicPr>
          <p:cNvPr id="3" name="Picture 2" descr="by.large white.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2494" y="786732"/>
            <a:ext cx="1932843" cy="1932843"/>
          </a:xfrm>
          <a:prstGeom prst="rect">
            <a:avLst/>
          </a:prstGeom>
        </p:spPr>
      </p:pic>
    </p:spTree>
    <p:extLst>
      <p:ext uri="{BB962C8B-B14F-4D97-AF65-F5344CB8AC3E}">
        <p14:creationId xmlns:p14="http://schemas.microsoft.com/office/powerpoint/2010/main" val="857270453"/>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Rectangle 1"/>
          <p:cNvSpPr>
            <a:spLocks noGrp="1" noChangeArrowheads="1"/>
          </p:cNvSpPr>
          <p:nvPr>
            <p:ph type="title"/>
          </p:nvPr>
        </p:nvSpPr>
        <p:spPr>
          <a:xfrm>
            <a:off x="302494" y="1891978"/>
            <a:ext cx="8536781" cy="3062883"/>
          </a:xfrm>
        </p:spPr>
        <p:txBody>
          <a:bodyPr lIns="26788" tIns="26788" rIns="26788" bIns="26788"/>
          <a:lstStyle/>
          <a:p>
            <a:pPr>
              <a:tabLst>
                <a:tab pos="0" algn="l"/>
                <a:tab pos="633985" algn="l"/>
                <a:tab pos="1285829" algn="l"/>
                <a:tab pos="1919815" algn="l"/>
                <a:tab pos="2562729" algn="l"/>
                <a:tab pos="3214573" algn="l"/>
                <a:tab pos="3848558" algn="l"/>
                <a:tab pos="4491473" algn="l"/>
                <a:tab pos="5143317" algn="l"/>
                <a:tab pos="5777302" algn="l"/>
                <a:tab pos="6429146" algn="l"/>
                <a:tab pos="7063132" algn="l"/>
                <a:tab pos="7125637" algn="l"/>
              </a:tabLst>
              <a:defRPr/>
            </a:pPr>
            <a:r>
              <a:rPr lang="en-US" sz="3900" b="1" dirty="0">
                <a:latin typeface="Lucida Grande" charset="0"/>
                <a:cs typeface="Lucida Grande" charset="0"/>
                <a:sym typeface="Lucida Grande" charset="0"/>
              </a:rPr>
              <a:t>Creative Commons develops, supports, and </a:t>
            </a:r>
            <a:r>
              <a:rPr lang="en-US" sz="3900" b="1" dirty="0">
                <a:solidFill>
                  <a:srgbClr val="FAD81E"/>
                </a:solidFill>
                <a:latin typeface="Lucida Grande" charset="0"/>
                <a:cs typeface="Lucida Grande" charset="0"/>
                <a:sym typeface="Lucida Grande" charset="0"/>
              </a:rPr>
              <a:t>stewards</a:t>
            </a:r>
            <a:r>
              <a:rPr lang="en-US" sz="3900" b="1" dirty="0">
                <a:solidFill>
                  <a:srgbClr val="E6C71C"/>
                </a:solidFill>
                <a:latin typeface="Lucida Grande" charset="0"/>
                <a:cs typeface="Lucida Grande" charset="0"/>
                <a:sym typeface="Lucida Grande" charset="0"/>
              </a:rPr>
              <a:t> </a:t>
            </a:r>
            <a:r>
              <a:rPr lang="en-US" sz="3900" b="1" dirty="0">
                <a:latin typeface="Lucida Grande" charset="0"/>
                <a:cs typeface="Lucida Grande" charset="0"/>
                <a:sym typeface="Lucida Grande" charset="0"/>
              </a:rPr>
              <a:t>legal and technical infrastructure that maximizes digital creativity, sharing, and innovation.</a:t>
            </a:r>
            <a:endParaRPr lang="en-US" sz="3900" b="1" dirty="0">
              <a:latin typeface="Lucida Grande" charset="0"/>
              <a:ea typeface="ヒラギノ角ゴ ProN W6" charset="0"/>
              <a:cs typeface="ヒラギノ角ゴ ProN W6" charset="0"/>
              <a:sym typeface="Lucida Grande" charset="0"/>
            </a:endParaRPr>
          </a:p>
        </p:txBody>
      </p:sp>
    </p:spTree>
    <p:extLst>
      <p:ext uri="{BB962C8B-B14F-4D97-AF65-F5344CB8AC3E}">
        <p14:creationId xmlns:p14="http://schemas.microsoft.com/office/powerpoint/2010/main" val="127265086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sa.large white.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2494" y="760426"/>
            <a:ext cx="1959149" cy="1959149"/>
          </a:xfrm>
          <a:prstGeom prst="rect">
            <a:avLst/>
          </a:prstGeom>
        </p:spPr>
      </p:pic>
      <p:sp>
        <p:nvSpPr>
          <p:cNvPr id="2" name="Rectangle 1"/>
          <p:cNvSpPr txBox="1">
            <a:spLocks noChangeArrowheads="1"/>
          </p:cNvSpPr>
          <p:nvPr/>
        </p:nvSpPr>
        <p:spPr>
          <a:xfrm>
            <a:off x="302494" y="2719575"/>
            <a:ext cx="8536781" cy="3062883"/>
          </a:xfrm>
          <a:prstGeom prst="rect">
            <a:avLst/>
          </a:prstGeom>
        </p:spPr>
        <p:txBody>
          <a:bodyPr lIns="26788" tIns="26788" rIns="26788" bIns="26788"/>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tabLst>
                <a:tab pos="0" algn="l"/>
                <a:tab pos="633985" algn="l"/>
                <a:tab pos="1285829" algn="l"/>
                <a:tab pos="1919815" algn="l"/>
                <a:tab pos="2562729" algn="l"/>
                <a:tab pos="3214573" algn="l"/>
                <a:tab pos="3848558" algn="l"/>
                <a:tab pos="4491473" algn="l"/>
                <a:tab pos="5143317" algn="l"/>
                <a:tab pos="5777302" algn="l"/>
                <a:tab pos="6429146" algn="l"/>
                <a:tab pos="7063132" algn="l"/>
                <a:tab pos="7125637" algn="l"/>
              </a:tabLst>
              <a:defRPr/>
            </a:pPr>
            <a:r>
              <a:rPr lang="en-US" sz="3200" b="1" dirty="0" smtClean="0">
                <a:solidFill>
                  <a:srgbClr val="FAD81E"/>
                </a:solidFill>
                <a:latin typeface="Lucida Grande" charset="0"/>
                <a:cs typeface="Lucida Grande" charset="0"/>
                <a:sym typeface="Lucida Grande" charset="0"/>
              </a:rPr>
              <a:t>Operation of </a:t>
            </a:r>
            <a:r>
              <a:rPr lang="en-US" sz="3200" b="1" dirty="0" err="1" smtClean="0">
                <a:solidFill>
                  <a:srgbClr val="FAD81E"/>
                </a:solidFill>
                <a:latin typeface="Lucida Grande" charset="0"/>
                <a:cs typeface="Lucida Grande" charset="0"/>
                <a:sym typeface="Lucida Grande" charset="0"/>
              </a:rPr>
              <a:t>ShareAlike</a:t>
            </a:r>
            <a:endParaRPr lang="en-US" sz="3200" b="1" dirty="0" smtClean="0">
              <a:solidFill>
                <a:srgbClr val="FAD81E"/>
              </a:solidFill>
              <a:latin typeface="Lucida Grande" charset="0"/>
              <a:cs typeface="Lucida Grande" charset="0"/>
              <a:sym typeface="Lucida Grande" charset="0"/>
            </a:endParaRPr>
          </a:p>
          <a:p>
            <a:pPr algn="l">
              <a:tabLst>
                <a:tab pos="0" algn="l"/>
                <a:tab pos="633985" algn="l"/>
                <a:tab pos="1285829" algn="l"/>
                <a:tab pos="1919815" algn="l"/>
                <a:tab pos="2562729" algn="l"/>
                <a:tab pos="3214573" algn="l"/>
                <a:tab pos="3848558" algn="l"/>
                <a:tab pos="4491473" algn="l"/>
                <a:tab pos="5143317" algn="l"/>
                <a:tab pos="5777302" algn="l"/>
                <a:tab pos="6429146" algn="l"/>
                <a:tab pos="7063132" algn="l"/>
                <a:tab pos="7125637" algn="l"/>
              </a:tabLst>
              <a:defRPr/>
            </a:pPr>
            <a:endParaRPr lang="en-US" sz="3200" dirty="0" smtClean="0">
              <a:latin typeface="Lucida Grande" charset="0"/>
              <a:cs typeface="Lucida Grande" charset="0"/>
              <a:sym typeface="Lucida Grande" charset="0"/>
            </a:endParaRPr>
          </a:p>
          <a:p>
            <a:pPr algn="l">
              <a:tabLst>
                <a:tab pos="0" algn="l"/>
                <a:tab pos="633985" algn="l"/>
                <a:tab pos="1285829" algn="l"/>
                <a:tab pos="1919815" algn="l"/>
                <a:tab pos="2562729" algn="l"/>
                <a:tab pos="3214573" algn="l"/>
                <a:tab pos="3848558" algn="l"/>
                <a:tab pos="4491473" algn="l"/>
                <a:tab pos="5143317" algn="l"/>
                <a:tab pos="5777302" algn="l"/>
                <a:tab pos="6429146" algn="l"/>
                <a:tab pos="7063132" algn="l"/>
                <a:tab pos="7125637" algn="l"/>
              </a:tabLst>
              <a:defRPr/>
            </a:pPr>
            <a:r>
              <a:rPr lang="en-US" sz="3200" dirty="0" smtClean="0">
                <a:latin typeface="Lucida Grande" charset="0"/>
                <a:ea typeface="ヒラギノ角ゴ ProN W6" charset="0"/>
                <a:cs typeface="ヒラギノ角ゴ ProN W6" charset="0"/>
                <a:sym typeface="Lucida Grande" charset="0"/>
              </a:rPr>
              <a:t>SA condition is triggered when you derive or adapt material, not when you include it unaltered in a collection.</a:t>
            </a:r>
            <a:endParaRPr lang="en-US" sz="3200" dirty="0">
              <a:latin typeface="Lucida Grande" charset="0"/>
              <a:ea typeface="ヒラギノ角ゴ ProN W6" charset="0"/>
              <a:cs typeface="ヒラギノ角ゴ ProN W6" charset="0"/>
              <a:sym typeface="Lucida Grande" charset="0"/>
            </a:endParaRPr>
          </a:p>
        </p:txBody>
      </p:sp>
    </p:spTree>
    <p:extLst>
      <p:ext uri="{BB962C8B-B14F-4D97-AF65-F5344CB8AC3E}">
        <p14:creationId xmlns:p14="http://schemas.microsoft.com/office/powerpoint/2010/main" val="1514459456"/>
      </p:ext>
    </p:extLst>
  </p:cSld>
  <p:clrMapOvr>
    <a:masterClrMapping/>
  </p:clrMapOvr>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sa.large white.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2494" y="760426"/>
            <a:ext cx="1959149" cy="1959149"/>
          </a:xfrm>
          <a:prstGeom prst="rect">
            <a:avLst/>
          </a:prstGeom>
        </p:spPr>
      </p:pic>
      <p:sp>
        <p:nvSpPr>
          <p:cNvPr id="2" name="Rectangle 1"/>
          <p:cNvSpPr txBox="1">
            <a:spLocks noChangeArrowheads="1"/>
          </p:cNvSpPr>
          <p:nvPr/>
        </p:nvSpPr>
        <p:spPr>
          <a:xfrm>
            <a:off x="302494" y="2719575"/>
            <a:ext cx="8536781" cy="3062883"/>
          </a:xfrm>
          <a:prstGeom prst="rect">
            <a:avLst/>
          </a:prstGeom>
        </p:spPr>
        <p:txBody>
          <a:bodyPr lIns="26788" tIns="26788" rIns="26788" bIns="26788"/>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tabLst>
                <a:tab pos="0" algn="l"/>
                <a:tab pos="633985" algn="l"/>
                <a:tab pos="1285829" algn="l"/>
                <a:tab pos="1919815" algn="l"/>
                <a:tab pos="2562729" algn="l"/>
                <a:tab pos="3214573" algn="l"/>
                <a:tab pos="3848558" algn="l"/>
                <a:tab pos="4491473" algn="l"/>
                <a:tab pos="5143317" algn="l"/>
                <a:tab pos="5777302" algn="l"/>
                <a:tab pos="6429146" algn="l"/>
                <a:tab pos="7063132" algn="l"/>
                <a:tab pos="7125637" algn="l"/>
              </a:tabLst>
              <a:defRPr/>
            </a:pPr>
            <a:r>
              <a:rPr lang="en-US" sz="3200" b="1" dirty="0" smtClean="0">
                <a:solidFill>
                  <a:srgbClr val="34BA50"/>
                </a:solidFill>
                <a:latin typeface="Lucida Grande" charset="0"/>
                <a:cs typeface="Lucida Grande" charset="0"/>
                <a:sym typeface="Lucida Grande" charset="0"/>
              </a:rPr>
              <a:t>Education Example</a:t>
            </a:r>
          </a:p>
          <a:p>
            <a:pPr algn="l">
              <a:tabLst>
                <a:tab pos="0" algn="l"/>
                <a:tab pos="633985" algn="l"/>
                <a:tab pos="1285829" algn="l"/>
                <a:tab pos="1919815" algn="l"/>
                <a:tab pos="2562729" algn="l"/>
                <a:tab pos="3214573" algn="l"/>
                <a:tab pos="3848558" algn="l"/>
                <a:tab pos="4491473" algn="l"/>
                <a:tab pos="5143317" algn="l"/>
                <a:tab pos="5777302" algn="l"/>
                <a:tab pos="6429146" algn="l"/>
                <a:tab pos="7063132" algn="l"/>
                <a:tab pos="7125637" algn="l"/>
              </a:tabLst>
              <a:defRPr/>
            </a:pPr>
            <a:endParaRPr lang="en-US" sz="3200" dirty="0" smtClean="0">
              <a:latin typeface="Lucida Grande" charset="0"/>
              <a:cs typeface="Lucida Grande" charset="0"/>
              <a:sym typeface="Lucida Grande" charset="0"/>
            </a:endParaRPr>
          </a:p>
          <a:p>
            <a:pPr algn="l">
              <a:tabLst>
                <a:tab pos="0" algn="l"/>
                <a:tab pos="633985" algn="l"/>
                <a:tab pos="1285829" algn="l"/>
                <a:tab pos="1919815" algn="l"/>
                <a:tab pos="2562729" algn="l"/>
                <a:tab pos="3214573" algn="l"/>
                <a:tab pos="3848558" algn="l"/>
                <a:tab pos="4491473" algn="l"/>
                <a:tab pos="5143317" algn="l"/>
                <a:tab pos="5777302" algn="l"/>
                <a:tab pos="6429146" algn="l"/>
                <a:tab pos="7063132" algn="l"/>
                <a:tab pos="7125637" algn="l"/>
              </a:tabLst>
              <a:defRPr/>
            </a:pPr>
            <a:r>
              <a:rPr lang="en-US" sz="3200" dirty="0" smtClean="0">
                <a:latin typeface="Lucida Grande" charset="0"/>
                <a:cs typeface="Lucida Grande" charset="0"/>
                <a:sym typeface="Lucida Grande" charset="0"/>
              </a:rPr>
              <a:t>You include a CC BY-SA licensed photo, unaltered, in a </a:t>
            </a:r>
            <a:r>
              <a:rPr lang="en-US" sz="3200" dirty="0" err="1">
                <a:latin typeface="Lucida Grande" charset="0"/>
                <a:cs typeface="Lucida Grande" charset="0"/>
                <a:sym typeface="Lucida Grande" charset="0"/>
              </a:rPr>
              <a:t>P</a:t>
            </a:r>
            <a:r>
              <a:rPr lang="en-US" sz="3200" dirty="0" err="1" smtClean="0">
                <a:latin typeface="Lucida Grande" charset="0"/>
                <a:cs typeface="Lucida Grande" charset="0"/>
                <a:sym typeface="Lucida Grande" charset="0"/>
              </a:rPr>
              <a:t>owerpoint</a:t>
            </a:r>
            <a:r>
              <a:rPr lang="en-US" sz="3200" dirty="0" smtClean="0">
                <a:latin typeface="Lucida Grande" charset="0"/>
                <a:cs typeface="Lucida Grande" charset="0"/>
                <a:sym typeface="Lucida Grande" charset="0"/>
              </a:rPr>
              <a:t> for your class. Do you have to license your presentation under CC BY-SA?</a:t>
            </a:r>
            <a:endParaRPr lang="en-US" sz="3200" dirty="0">
              <a:latin typeface="Lucida Grande" charset="0"/>
              <a:ea typeface="ヒラギノ角ゴ ProN W6" charset="0"/>
              <a:cs typeface="ヒラギノ角ゴ ProN W6" charset="0"/>
              <a:sym typeface="Lucida Grande" charset="0"/>
            </a:endParaRPr>
          </a:p>
        </p:txBody>
      </p:sp>
    </p:spTree>
    <p:extLst>
      <p:ext uri="{BB962C8B-B14F-4D97-AF65-F5344CB8AC3E}">
        <p14:creationId xmlns:p14="http://schemas.microsoft.com/office/powerpoint/2010/main" val="2167200945"/>
      </p:ext>
    </p:extLst>
  </p:cSld>
  <p:clrMapOvr>
    <a:masterClrMapping/>
  </p:clrMapOvr>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txBox="1">
            <a:spLocks/>
          </p:cNvSpPr>
          <p:nvPr/>
        </p:nvSpPr>
        <p:spPr>
          <a:xfrm>
            <a:off x="884050" y="2709709"/>
            <a:ext cx="8105864" cy="1470025"/>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sz="3900" dirty="0" smtClean="0">
                <a:solidFill>
                  <a:schemeClr val="bg1">
                    <a:lumMod val="75000"/>
                    <a:lumOff val="25000"/>
                  </a:schemeClr>
                </a:solidFill>
                <a:latin typeface="Lucida Grande"/>
                <a:cs typeface="Lucida Grande"/>
              </a:rPr>
              <a:t>Version 4.0 of the CC license suite is ready for you to use!</a:t>
            </a:r>
          </a:p>
          <a:p>
            <a:pPr algn="l"/>
            <a:endParaRPr lang="en-US" sz="3900" dirty="0" smtClean="0">
              <a:solidFill>
                <a:srgbClr val="FFFFFF"/>
              </a:solidFill>
              <a:latin typeface="Lucida Grande"/>
              <a:cs typeface="Lucida Grande"/>
            </a:endParaRPr>
          </a:p>
          <a:p>
            <a:pPr marL="571500" indent="-571500" algn="l">
              <a:buFont typeface="Wingdings" charset="2"/>
              <a:buChar char="ü"/>
            </a:pPr>
            <a:r>
              <a:rPr lang="en-US" sz="3900" dirty="0" smtClean="0">
                <a:solidFill>
                  <a:schemeClr val="bg1">
                    <a:lumMod val="75000"/>
                    <a:lumOff val="25000"/>
                  </a:schemeClr>
                </a:solidFill>
                <a:latin typeface="Lucida Grande"/>
                <a:cs typeface="Lucida Grande"/>
              </a:rPr>
              <a:t>What does that mean?</a:t>
            </a:r>
          </a:p>
          <a:p>
            <a:pPr marL="571500" indent="-571500" algn="l">
              <a:buFont typeface="Wingdings" charset="2"/>
              <a:buChar char="ü"/>
            </a:pPr>
            <a:r>
              <a:rPr lang="en-US" sz="3900" dirty="0" smtClean="0">
                <a:solidFill>
                  <a:schemeClr val="bg1">
                    <a:lumMod val="75000"/>
                    <a:lumOff val="25000"/>
                  </a:schemeClr>
                </a:solidFill>
                <a:latin typeface="Lucida Grande"/>
                <a:cs typeface="Lucida Grande"/>
              </a:rPr>
              <a:t>What’s new in 4.0?</a:t>
            </a:r>
          </a:p>
          <a:p>
            <a:pPr marL="571500" indent="-571500" algn="l">
              <a:buFont typeface="Wingdings" charset="2"/>
              <a:buChar char="ü"/>
            </a:pPr>
            <a:r>
              <a:rPr lang="en-US" sz="3900" dirty="0" smtClean="0">
                <a:solidFill>
                  <a:schemeClr val="bg1">
                    <a:lumMod val="75000"/>
                    <a:lumOff val="25000"/>
                  </a:schemeClr>
                </a:solidFill>
                <a:latin typeface="Lucida Grande"/>
                <a:cs typeface="Lucida Grande"/>
              </a:rPr>
              <a:t>What is the same?</a:t>
            </a:r>
          </a:p>
          <a:p>
            <a:pPr marL="571500" indent="-571500" algn="l">
              <a:buFont typeface="Wingdings" charset="2"/>
              <a:buChar char="ü"/>
            </a:pPr>
            <a:r>
              <a:rPr lang="en-US" sz="3900" dirty="0" smtClean="0">
                <a:latin typeface="Lucida Grande"/>
                <a:cs typeface="Lucida Grande"/>
              </a:rPr>
              <a:t>Who has upgraded?</a:t>
            </a:r>
            <a:endParaRPr lang="en-US" sz="3900" dirty="0">
              <a:latin typeface="Lucida Grande"/>
              <a:cs typeface="Lucida Grande"/>
            </a:endParaRPr>
          </a:p>
        </p:txBody>
      </p:sp>
    </p:spTree>
    <p:extLst>
      <p:ext uri="{BB962C8B-B14F-4D97-AF65-F5344CB8AC3E}">
        <p14:creationId xmlns:p14="http://schemas.microsoft.com/office/powerpoint/2010/main" val="4207761699"/>
      </p:ext>
    </p:extLst>
  </p:cSld>
  <p:clrMapOvr>
    <a:masterClrMapping/>
  </p:clrMapOvr>
  <p:timing>
    <p:tnLst>
      <p:par>
        <p:cTn xmlns:p14="http://schemas.microsoft.com/office/powerpoint/2010/mai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stretch>
            <a:fillRect/>
          </a:stretch>
        </p:blipFill>
        <p:spPr>
          <a:xfrm>
            <a:off x="5156951" y="2995073"/>
            <a:ext cx="3251200" cy="3251200"/>
          </a:xfrm>
          <a:prstGeom prst="rect">
            <a:avLst/>
          </a:prstGeom>
        </p:spPr>
      </p:pic>
    </p:spTree>
    <p:extLst>
      <p:ext uri="{BB962C8B-B14F-4D97-AF65-F5344CB8AC3E}">
        <p14:creationId xmlns:p14="http://schemas.microsoft.com/office/powerpoint/2010/main" val="3838159560"/>
      </p:ext>
    </p:extLst>
  </p:cSld>
  <p:clrMapOvr>
    <a:masterClrMapping/>
  </p:clrMapOvr>
  <p:timing>
    <p:tnLst>
      <p:par>
        <p:cTn xmlns:p14="http://schemas.microsoft.com/office/powerpoint/2010/mai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peerJ_logo_transparen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07776" y="1646390"/>
            <a:ext cx="7754468" cy="3411966"/>
          </a:xfrm>
          <a:prstGeom prst="rect">
            <a:avLst/>
          </a:prstGeom>
        </p:spPr>
      </p:pic>
    </p:spTree>
    <p:extLst>
      <p:ext uri="{BB962C8B-B14F-4D97-AF65-F5344CB8AC3E}">
        <p14:creationId xmlns:p14="http://schemas.microsoft.com/office/powerpoint/2010/main" val="1951861147"/>
      </p:ext>
    </p:extLst>
  </p:cSld>
  <p:clrMapOvr>
    <a:masterClrMapping/>
  </p:clrMapOvr>
  <p:timing>
    <p:tnLst>
      <p:par>
        <p:cTn xmlns:p14="http://schemas.microsoft.com/office/powerpoint/2010/mai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1"/>
          <p:cNvSpPr>
            <a:spLocks noGrp="1" noChangeArrowheads="1"/>
          </p:cNvSpPr>
          <p:nvPr>
            <p:ph type="title"/>
          </p:nvPr>
        </p:nvSpPr>
        <p:spPr>
          <a:xfrm>
            <a:off x="302494" y="1891978"/>
            <a:ext cx="8536781" cy="3062883"/>
          </a:xfrm>
        </p:spPr>
        <p:txBody>
          <a:bodyPr lIns="26788" tIns="26788" rIns="26788" bIns="26788">
            <a:noAutofit/>
          </a:bodyPr>
          <a:lstStyle/>
          <a:p>
            <a:pPr>
              <a:tabLst>
                <a:tab pos="0" algn="l"/>
                <a:tab pos="633985" algn="l"/>
                <a:tab pos="1285829" algn="l"/>
                <a:tab pos="1919815" algn="l"/>
                <a:tab pos="2562729" algn="l"/>
                <a:tab pos="3214573" algn="l"/>
                <a:tab pos="3848558" algn="l"/>
                <a:tab pos="4491473" algn="l"/>
                <a:tab pos="5143317" algn="l"/>
                <a:tab pos="5777302" algn="l"/>
                <a:tab pos="6429146" algn="l"/>
                <a:tab pos="7063132" algn="l"/>
                <a:tab pos="7125637" algn="l"/>
              </a:tabLst>
              <a:defRPr/>
            </a:pPr>
            <a:r>
              <a:rPr lang="en-US" sz="3900" b="1" dirty="0" smtClean="0">
                <a:latin typeface="Lucida Grande" charset="0"/>
                <a:cs typeface="Lucida Grande" charset="0"/>
                <a:sym typeface="Lucida Grande" charset="0"/>
              </a:rPr>
              <a:t>“Once all academic content is… [CC BY] we believe that significant new opportunities will emerge for people to use this content; to build on it for new discoveries and products; and to accelerate the scientific discovery process.”</a:t>
            </a:r>
            <a:endParaRPr lang="en-US" sz="3900" b="1" dirty="0">
              <a:latin typeface="Lucida Grande" charset="0"/>
              <a:ea typeface="ヒラギノ角ゴ ProN W6" charset="0"/>
              <a:cs typeface="ヒラギノ角ゴ ProN W6" charset="0"/>
              <a:sym typeface="Lucida Grande" charset="0"/>
            </a:endParaRPr>
          </a:p>
        </p:txBody>
      </p:sp>
    </p:spTree>
    <p:extLst>
      <p:ext uri="{BB962C8B-B14F-4D97-AF65-F5344CB8AC3E}">
        <p14:creationId xmlns:p14="http://schemas.microsoft.com/office/powerpoint/2010/main" val="3577031487"/>
      </p:ext>
    </p:extLst>
  </p:cSld>
  <p:clrMapOvr>
    <a:masterClrMapping/>
  </p:clrMapOvr>
  <p:timing>
    <p:tnLst>
      <p:par>
        <p:cTn xmlns:p14="http://schemas.microsoft.com/office/powerpoint/2010/mai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creenshot_357.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127164"/>
            <a:ext cx="9144000" cy="5730836"/>
          </a:xfrm>
          <a:prstGeom prst="rect">
            <a:avLst/>
          </a:prstGeom>
        </p:spPr>
      </p:pic>
      <p:pic>
        <p:nvPicPr>
          <p:cNvPr id="3" name="Picture 2"/>
          <p:cNvPicPr>
            <a:picLocks noChangeAspect="1"/>
          </p:cNvPicPr>
          <p:nvPr/>
        </p:nvPicPr>
        <p:blipFill>
          <a:blip r:embed="rId4"/>
          <a:stretch>
            <a:fillRect/>
          </a:stretch>
        </p:blipFill>
        <p:spPr>
          <a:xfrm>
            <a:off x="818612" y="579055"/>
            <a:ext cx="3937000" cy="1371600"/>
          </a:xfrm>
          <a:prstGeom prst="rect">
            <a:avLst/>
          </a:prstGeom>
        </p:spPr>
      </p:pic>
    </p:spTree>
    <p:extLst>
      <p:ext uri="{BB962C8B-B14F-4D97-AF65-F5344CB8AC3E}">
        <p14:creationId xmlns:p14="http://schemas.microsoft.com/office/powerpoint/2010/main" val="3330141856"/>
      </p:ext>
    </p:extLst>
  </p:cSld>
  <p:clrMapOvr>
    <a:masterClrMapping/>
  </p:clrMapOvr>
  <p:timing>
    <p:tnLst>
      <p:par>
        <p:cTn xmlns:p14="http://schemas.microsoft.com/office/powerpoint/2010/mai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screenshot_358.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2015871"/>
            <a:ext cx="9144000" cy="5989554"/>
          </a:xfrm>
          <a:prstGeom prst="rect">
            <a:avLst/>
          </a:prstGeom>
        </p:spPr>
      </p:pic>
      <p:pic>
        <p:nvPicPr>
          <p:cNvPr id="7" name="Picture 6"/>
          <p:cNvPicPr>
            <a:picLocks noChangeAspect="1"/>
          </p:cNvPicPr>
          <p:nvPr/>
        </p:nvPicPr>
        <p:blipFill>
          <a:blip r:embed="rId4"/>
          <a:stretch>
            <a:fillRect/>
          </a:stretch>
        </p:blipFill>
        <p:spPr>
          <a:xfrm>
            <a:off x="762000" y="-288622"/>
            <a:ext cx="7620000" cy="2692400"/>
          </a:xfrm>
          <a:prstGeom prst="rect">
            <a:avLst/>
          </a:prstGeom>
        </p:spPr>
      </p:pic>
    </p:spTree>
    <p:extLst>
      <p:ext uri="{BB962C8B-B14F-4D97-AF65-F5344CB8AC3E}">
        <p14:creationId xmlns:p14="http://schemas.microsoft.com/office/powerpoint/2010/main" val="3243175524"/>
      </p:ext>
    </p:extLst>
  </p:cSld>
  <p:clrMapOvr>
    <a:masterClrMapping/>
  </p:clrMapOvr>
  <p:timing>
    <p:tnLst>
      <p:par>
        <p:cTn xmlns:p14="http://schemas.microsoft.com/office/powerpoint/2010/mai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creenshot_335.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25078" y="3983964"/>
            <a:ext cx="11759120" cy="6341998"/>
          </a:xfrm>
          <a:prstGeom prst="rect">
            <a:avLst/>
          </a:prstGeom>
        </p:spPr>
      </p:pic>
      <p:pic>
        <p:nvPicPr>
          <p:cNvPr id="3" name="Picture 2" descr="screenshot_346.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15680"/>
            <a:ext cx="9379165" cy="5040727"/>
          </a:xfrm>
          <a:prstGeom prst="rect">
            <a:avLst/>
          </a:prstGeom>
        </p:spPr>
      </p:pic>
    </p:spTree>
    <p:extLst>
      <p:ext uri="{BB962C8B-B14F-4D97-AF65-F5344CB8AC3E}">
        <p14:creationId xmlns:p14="http://schemas.microsoft.com/office/powerpoint/2010/main" val="94916081"/>
      </p:ext>
    </p:extLst>
  </p:cSld>
  <p:clrMapOvr>
    <a:masterClrMapping/>
  </p:clrMapOvr>
  <p:timing>
    <p:tnLst>
      <p:par>
        <p:cTn xmlns:p14="http://schemas.microsoft.com/office/powerpoint/2010/mai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creenshot_348.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3298" y="0"/>
            <a:ext cx="10178726" cy="7034717"/>
          </a:xfrm>
          <a:prstGeom prst="rect">
            <a:avLst/>
          </a:prstGeom>
        </p:spPr>
      </p:pic>
    </p:spTree>
    <p:extLst>
      <p:ext uri="{BB962C8B-B14F-4D97-AF65-F5344CB8AC3E}">
        <p14:creationId xmlns:p14="http://schemas.microsoft.com/office/powerpoint/2010/main" val="2932101195"/>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screenshot_341.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2674" y="314919"/>
            <a:ext cx="3466950" cy="2335688"/>
          </a:xfrm>
          <a:prstGeom prst="rect">
            <a:avLst/>
          </a:prstGeom>
        </p:spPr>
      </p:pic>
      <p:pic>
        <p:nvPicPr>
          <p:cNvPr id="4" name="Picture 3" descr="screenshot_342.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16139" y="1182864"/>
            <a:ext cx="3483245" cy="2346667"/>
          </a:xfrm>
          <a:prstGeom prst="rect">
            <a:avLst/>
          </a:prstGeom>
        </p:spPr>
      </p:pic>
      <p:pic>
        <p:nvPicPr>
          <p:cNvPr id="5" name="Picture 4" descr="screenshot_343.jp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241156" y="2060379"/>
            <a:ext cx="3448056" cy="2322960"/>
          </a:xfrm>
          <a:prstGeom prst="rect">
            <a:avLst/>
          </a:prstGeom>
        </p:spPr>
      </p:pic>
      <p:sp>
        <p:nvSpPr>
          <p:cNvPr id="16" name="Content Placeholder 2"/>
          <p:cNvSpPr>
            <a:spLocks noGrp="1"/>
          </p:cNvSpPr>
          <p:nvPr>
            <p:ph idx="1"/>
          </p:nvPr>
        </p:nvSpPr>
        <p:spPr>
          <a:xfrm>
            <a:off x="3318670" y="1682751"/>
            <a:ext cx="7358063" cy="5464969"/>
          </a:xfrm>
        </p:spPr>
        <p:txBody>
          <a:bodyPr/>
          <a:lstStyle/>
          <a:p>
            <a:pPr marL="602701" indent="-602701" algn="l" eaLnBrk="1" hangingPunct="1">
              <a:buNone/>
            </a:pPr>
            <a:endParaRPr lang="en-US" dirty="0" smtClean="0"/>
          </a:p>
          <a:p>
            <a:pPr marL="602701" indent="-602701" algn="l" eaLnBrk="1" hangingPunct="1">
              <a:buNone/>
            </a:pPr>
            <a:endParaRPr lang="en-US" dirty="0" smtClean="0"/>
          </a:p>
          <a:p>
            <a:pPr marL="602701" indent="-602701" algn="l" eaLnBrk="1" hangingPunct="1">
              <a:buNone/>
            </a:pPr>
            <a:endParaRPr lang="en-US" dirty="0" smtClean="0"/>
          </a:p>
          <a:p>
            <a:pPr marL="602701" indent="-602701">
              <a:buNone/>
            </a:pPr>
            <a:r>
              <a:rPr lang="en-US" dirty="0" smtClean="0"/>
              <a:t>	</a:t>
            </a:r>
            <a:r>
              <a:rPr lang="en-US" b="1" dirty="0">
                <a:solidFill>
                  <a:srgbClr val="0000FF"/>
                </a:solidFill>
                <a:latin typeface="Lucida Grande"/>
                <a:cs typeface="Lucida Grande"/>
              </a:rPr>
              <a:t>2013 </a:t>
            </a:r>
            <a:endParaRPr lang="en-US" dirty="0" smtClean="0"/>
          </a:p>
          <a:p>
            <a:pPr marL="602701" indent="-602701" algn="l" eaLnBrk="1" hangingPunct="1">
              <a:buNone/>
            </a:pPr>
            <a:r>
              <a:rPr lang="en-US" dirty="0" smtClean="0"/>
              <a:t>	</a:t>
            </a:r>
          </a:p>
          <a:p>
            <a:pPr marL="883963" lvl="1" indent="-602701">
              <a:buNone/>
            </a:pPr>
            <a:r>
              <a:rPr lang="en-US" dirty="0" smtClean="0"/>
              <a:t>		</a:t>
            </a:r>
            <a:r>
              <a:rPr lang="en-US" b="1" dirty="0">
                <a:solidFill>
                  <a:srgbClr val="0000FF"/>
                </a:solidFill>
                <a:latin typeface="Lucida Grande"/>
                <a:cs typeface="Lucida Grande"/>
                <a:sym typeface="Wingdings"/>
              </a:rPr>
              <a:t>4.0</a:t>
            </a:r>
            <a:endParaRPr lang="en-US" dirty="0" smtClean="0"/>
          </a:p>
        </p:txBody>
      </p:sp>
      <p:sp>
        <p:nvSpPr>
          <p:cNvPr id="21" name="TextBox 6"/>
          <p:cNvSpPr txBox="1">
            <a:spLocks noChangeArrowheads="1"/>
          </p:cNvSpPr>
          <p:nvPr/>
        </p:nvSpPr>
        <p:spPr bwMode="auto">
          <a:xfrm>
            <a:off x="4051834" y="620105"/>
            <a:ext cx="1928813" cy="372692"/>
          </a:xfrm>
          <a:prstGeom prst="rect">
            <a:avLst/>
          </a:prstGeom>
          <a:noFill/>
          <a:ln w="9525">
            <a:noFill/>
            <a:miter lim="800000"/>
            <a:headEnd/>
            <a:tailEnd/>
          </a:ln>
        </p:spPr>
        <p:txBody>
          <a:bodyPr lIns="64288" tIns="32144" rIns="64288" bIns="32144">
            <a:prstTxWarp prst="textNoShape">
              <a:avLst/>
            </a:prstTxWarp>
            <a:spAutoFit/>
          </a:bodyPr>
          <a:lstStyle/>
          <a:p>
            <a:r>
              <a:rPr lang="en-US" sz="2000" dirty="0" smtClean="0">
                <a:solidFill>
                  <a:srgbClr val="FFFFFF"/>
                </a:solidFill>
                <a:latin typeface="Lucida Grande"/>
                <a:ea typeface="American Typewriter" pitchFamily="-100" charset="0"/>
                <a:cs typeface="Lucida Grande"/>
              </a:rPr>
              <a:t>2002 </a:t>
            </a:r>
            <a:r>
              <a:rPr lang="en-US" sz="2000" dirty="0" smtClean="0">
                <a:solidFill>
                  <a:srgbClr val="FFFFFF"/>
                </a:solidFill>
                <a:latin typeface="Lucida Grande"/>
                <a:ea typeface="American Typewriter" pitchFamily="-100" charset="0"/>
                <a:cs typeface="Lucida Grande"/>
                <a:sym typeface="Wingdings"/>
              </a:rPr>
              <a:t> 1.0</a:t>
            </a:r>
            <a:endParaRPr lang="en-US" sz="2000" dirty="0">
              <a:solidFill>
                <a:srgbClr val="FFFFFF"/>
              </a:solidFill>
              <a:latin typeface="Lucida Grande"/>
              <a:ea typeface="American Typewriter" pitchFamily="-100" charset="0"/>
              <a:cs typeface="Lucida Grande"/>
            </a:endParaRPr>
          </a:p>
        </p:txBody>
      </p:sp>
      <p:sp>
        <p:nvSpPr>
          <p:cNvPr id="22" name="TextBox 7"/>
          <p:cNvSpPr txBox="1">
            <a:spLocks noChangeArrowheads="1"/>
          </p:cNvSpPr>
          <p:nvPr/>
        </p:nvSpPr>
        <p:spPr bwMode="auto">
          <a:xfrm>
            <a:off x="4863811" y="2362800"/>
            <a:ext cx="1714500" cy="372692"/>
          </a:xfrm>
          <a:prstGeom prst="rect">
            <a:avLst/>
          </a:prstGeom>
          <a:noFill/>
          <a:ln w="9525">
            <a:noFill/>
            <a:miter lim="800000"/>
            <a:headEnd/>
            <a:tailEnd/>
          </a:ln>
        </p:spPr>
        <p:txBody>
          <a:bodyPr lIns="64288" tIns="32144" rIns="64288" bIns="32144">
            <a:prstTxWarp prst="textNoShape">
              <a:avLst/>
            </a:prstTxWarp>
            <a:spAutoFit/>
          </a:bodyPr>
          <a:lstStyle/>
          <a:p>
            <a:r>
              <a:rPr lang="en-US" sz="2000" dirty="0" smtClean="0">
                <a:solidFill>
                  <a:srgbClr val="FFFFFF"/>
                </a:solidFill>
                <a:latin typeface="Lucida Grande"/>
                <a:ea typeface="American Typewriter" pitchFamily="-100" charset="0"/>
                <a:cs typeface="Lucida Grande"/>
              </a:rPr>
              <a:t>2005 </a:t>
            </a:r>
            <a:r>
              <a:rPr lang="en-US" sz="2000" dirty="0" smtClean="0">
                <a:solidFill>
                  <a:srgbClr val="FFFFFF"/>
                </a:solidFill>
                <a:latin typeface="Lucida Grande"/>
                <a:ea typeface="American Typewriter" pitchFamily="-100" charset="0"/>
                <a:cs typeface="Lucida Grande"/>
                <a:sym typeface="Wingdings"/>
              </a:rPr>
              <a:t> 2.5</a:t>
            </a:r>
            <a:endParaRPr lang="en-US" sz="2000" dirty="0">
              <a:solidFill>
                <a:srgbClr val="FFFFFF"/>
              </a:solidFill>
              <a:latin typeface="Lucida Grande"/>
              <a:ea typeface="American Typewriter" pitchFamily="-100" charset="0"/>
              <a:cs typeface="Lucida Grande"/>
            </a:endParaRPr>
          </a:p>
        </p:txBody>
      </p:sp>
      <p:sp>
        <p:nvSpPr>
          <p:cNvPr id="23" name="TextBox 8"/>
          <p:cNvSpPr txBox="1">
            <a:spLocks noChangeArrowheads="1"/>
          </p:cNvSpPr>
          <p:nvPr/>
        </p:nvSpPr>
        <p:spPr bwMode="auto">
          <a:xfrm>
            <a:off x="4432765" y="1460035"/>
            <a:ext cx="1714500" cy="372692"/>
          </a:xfrm>
          <a:prstGeom prst="rect">
            <a:avLst/>
          </a:prstGeom>
          <a:noFill/>
          <a:ln w="9525">
            <a:noFill/>
            <a:miter lim="800000"/>
            <a:headEnd/>
            <a:tailEnd/>
          </a:ln>
        </p:spPr>
        <p:txBody>
          <a:bodyPr lIns="64288" tIns="32144" rIns="64288" bIns="32144">
            <a:prstTxWarp prst="textNoShape">
              <a:avLst/>
            </a:prstTxWarp>
            <a:spAutoFit/>
          </a:bodyPr>
          <a:lstStyle/>
          <a:p>
            <a:r>
              <a:rPr lang="en-US" sz="2000" dirty="0" smtClean="0">
                <a:solidFill>
                  <a:srgbClr val="FFFFFF"/>
                </a:solidFill>
                <a:latin typeface="Lucida Grande"/>
                <a:ea typeface="American Typewriter" pitchFamily="-100" charset="0"/>
                <a:cs typeface="Lucida Grande"/>
              </a:rPr>
              <a:t>2004 </a:t>
            </a:r>
            <a:r>
              <a:rPr lang="en-US" sz="2000" dirty="0" smtClean="0">
                <a:solidFill>
                  <a:srgbClr val="FFFFFF"/>
                </a:solidFill>
                <a:latin typeface="Lucida Grande"/>
                <a:ea typeface="American Typewriter" pitchFamily="-100" charset="0"/>
                <a:cs typeface="Lucida Grande"/>
                <a:sym typeface="Wingdings"/>
              </a:rPr>
              <a:t> </a:t>
            </a:r>
            <a:r>
              <a:rPr lang="en-US" sz="2000" dirty="0" smtClean="0">
                <a:solidFill>
                  <a:srgbClr val="FFFFFF"/>
                </a:solidFill>
                <a:latin typeface="Lucida Grande"/>
                <a:ea typeface="American Typewriter" pitchFamily="-100" charset="0"/>
                <a:cs typeface="Lucida Grande"/>
              </a:rPr>
              <a:t>2.0</a:t>
            </a:r>
            <a:endParaRPr lang="en-US" sz="2000" dirty="0">
              <a:solidFill>
                <a:srgbClr val="FFFFFF"/>
              </a:solidFill>
              <a:latin typeface="Lucida Grande"/>
              <a:ea typeface="American Typewriter" pitchFamily="-100" charset="0"/>
              <a:cs typeface="Lucida Grande"/>
            </a:endParaRPr>
          </a:p>
        </p:txBody>
      </p:sp>
      <p:sp>
        <p:nvSpPr>
          <p:cNvPr id="24" name="TextBox 10"/>
          <p:cNvSpPr txBox="1">
            <a:spLocks noChangeArrowheads="1"/>
          </p:cNvSpPr>
          <p:nvPr/>
        </p:nvSpPr>
        <p:spPr bwMode="auto">
          <a:xfrm>
            <a:off x="5552132" y="3111960"/>
            <a:ext cx="2022078" cy="372692"/>
          </a:xfrm>
          <a:prstGeom prst="rect">
            <a:avLst/>
          </a:prstGeom>
          <a:noFill/>
          <a:ln w="9525">
            <a:noFill/>
            <a:miter lim="800000"/>
            <a:headEnd/>
            <a:tailEnd/>
          </a:ln>
        </p:spPr>
        <p:txBody>
          <a:bodyPr wrap="square" lIns="64288" tIns="32144" rIns="64288" bIns="32144">
            <a:prstTxWarp prst="textNoShape">
              <a:avLst/>
            </a:prstTxWarp>
            <a:spAutoFit/>
          </a:bodyPr>
          <a:lstStyle/>
          <a:p>
            <a:r>
              <a:rPr lang="en-US" sz="2000" dirty="0" smtClean="0">
                <a:solidFill>
                  <a:srgbClr val="FFFFFF"/>
                </a:solidFill>
                <a:latin typeface="Lucida Grande"/>
                <a:ea typeface="American Typewriter" pitchFamily="-100" charset="0"/>
                <a:cs typeface="Lucida Grande"/>
              </a:rPr>
              <a:t>2007 </a:t>
            </a:r>
            <a:r>
              <a:rPr lang="en-US" sz="2000" dirty="0" smtClean="0">
                <a:solidFill>
                  <a:srgbClr val="FFFFFF"/>
                </a:solidFill>
                <a:latin typeface="Lucida Grande"/>
                <a:ea typeface="American Typewriter" pitchFamily="-100" charset="0"/>
                <a:cs typeface="Lucida Grande"/>
                <a:sym typeface="Wingdings"/>
              </a:rPr>
              <a:t> 3.0</a:t>
            </a:r>
            <a:endParaRPr lang="en-US" sz="2000" dirty="0">
              <a:solidFill>
                <a:srgbClr val="FFFFFF"/>
              </a:solidFill>
              <a:latin typeface="Lucida Grande"/>
              <a:ea typeface="American Typewriter" pitchFamily="-100" charset="0"/>
              <a:cs typeface="Lucida Grande"/>
            </a:endParaRPr>
          </a:p>
        </p:txBody>
      </p:sp>
      <p:sp>
        <p:nvSpPr>
          <p:cNvPr id="27" name="Rectangle 26"/>
          <p:cNvSpPr/>
          <p:nvPr/>
        </p:nvSpPr>
        <p:spPr>
          <a:xfrm>
            <a:off x="6135053" y="3782922"/>
            <a:ext cx="2711399" cy="584776"/>
          </a:xfrm>
          <a:prstGeom prst="rect">
            <a:avLst/>
          </a:prstGeom>
        </p:spPr>
        <p:txBody>
          <a:bodyPr wrap="none">
            <a:spAutoFit/>
          </a:bodyPr>
          <a:lstStyle/>
          <a:p>
            <a:pPr algn="ctr"/>
            <a:r>
              <a:rPr lang="en-US" sz="3200" b="1" dirty="0" smtClean="0">
                <a:solidFill>
                  <a:srgbClr val="FAD81E"/>
                </a:solidFill>
                <a:latin typeface="Lucida Grande"/>
                <a:cs typeface="Lucida Grande"/>
                <a:sym typeface="Wingdings"/>
              </a:rPr>
              <a:t>2013  4.0!</a:t>
            </a:r>
            <a:endParaRPr lang="en-US" sz="3200" b="1" dirty="0" smtClean="0">
              <a:solidFill>
                <a:srgbClr val="FAD81E"/>
              </a:solidFill>
              <a:latin typeface="Lucida Grande"/>
              <a:cs typeface="Lucida Grande"/>
            </a:endParaRPr>
          </a:p>
        </p:txBody>
      </p:sp>
      <p:pic>
        <p:nvPicPr>
          <p:cNvPr id="6" name="Picture 5" descr="screenshot_344.jp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664653" y="2925326"/>
            <a:ext cx="3716944" cy="2521521"/>
          </a:xfrm>
          <a:prstGeom prst="rect">
            <a:avLst/>
          </a:prstGeom>
        </p:spPr>
      </p:pic>
      <p:pic>
        <p:nvPicPr>
          <p:cNvPr id="7" name="Picture 6" descr="screenshot_345.jp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162980" y="3704513"/>
            <a:ext cx="3805456" cy="2882620"/>
          </a:xfrm>
          <a:prstGeom prst="rect">
            <a:avLst/>
          </a:prstGeom>
        </p:spPr>
      </p:pic>
    </p:spTree>
    <p:extLst>
      <p:ext uri="{BB962C8B-B14F-4D97-AF65-F5344CB8AC3E}">
        <p14:creationId xmlns:p14="http://schemas.microsoft.com/office/powerpoint/2010/main" val="2243879156"/>
      </p:ext>
    </p:extLst>
  </p:cSld>
  <p:clrMapOvr>
    <a:masterClrMapping/>
  </p:clrMapOvr>
  <p:timing>
    <p:tnLst>
      <p:par>
        <p:cTn xmlns:p14="http://schemas.microsoft.com/office/powerpoint/2010/mai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noChangeArrowheads="1"/>
          </p:cNvSpPr>
          <p:nvPr>
            <p:ph type="title"/>
          </p:nvPr>
        </p:nvSpPr>
        <p:spPr>
          <a:xfrm>
            <a:off x="302494" y="1891978"/>
            <a:ext cx="8536781" cy="3062883"/>
          </a:xfrm>
        </p:spPr>
        <p:txBody>
          <a:bodyPr lIns="26788" tIns="26788" rIns="26788" bIns="26788">
            <a:normAutofit/>
          </a:bodyPr>
          <a:lstStyle/>
          <a:p>
            <a:pPr>
              <a:tabLst>
                <a:tab pos="0" algn="l"/>
                <a:tab pos="633985" algn="l"/>
                <a:tab pos="1285829" algn="l"/>
                <a:tab pos="1919815" algn="l"/>
                <a:tab pos="2562729" algn="l"/>
                <a:tab pos="3214573" algn="l"/>
                <a:tab pos="3848558" algn="l"/>
                <a:tab pos="4491473" algn="l"/>
                <a:tab pos="5143317" algn="l"/>
                <a:tab pos="5777302" algn="l"/>
                <a:tab pos="6429146" algn="l"/>
                <a:tab pos="7063132" algn="l"/>
                <a:tab pos="7125637" algn="l"/>
              </a:tabLst>
              <a:defRPr/>
            </a:pPr>
            <a:r>
              <a:rPr lang="en-US" sz="7200" b="1" dirty="0">
                <a:solidFill>
                  <a:srgbClr val="34BA50"/>
                </a:solidFill>
                <a:latin typeface="Lucida Grande" charset="0"/>
                <a:cs typeface="Lucida Grande" charset="0"/>
                <a:sym typeface="Lucida Grande" charset="0"/>
              </a:rPr>
              <a:t>a</a:t>
            </a:r>
            <a:r>
              <a:rPr lang="en-US" sz="7200" b="1" dirty="0" smtClean="0">
                <a:solidFill>
                  <a:srgbClr val="34BA50"/>
                </a:solidFill>
                <a:latin typeface="Lucida Grande" charset="0"/>
                <a:cs typeface="Lucida Grande" charset="0"/>
                <a:sym typeface="Lucida Grande" charset="0"/>
              </a:rPr>
              <a:t>nd many more</a:t>
            </a:r>
            <a:endParaRPr lang="en-US" sz="7200" b="1" dirty="0">
              <a:solidFill>
                <a:srgbClr val="34BA50"/>
              </a:solidFill>
              <a:latin typeface="Lucida Grande" charset="0"/>
              <a:ea typeface="ヒラギノ角ゴ ProN W6" charset="0"/>
              <a:cs typeface="ヒラギノ角ゴ ProN W6" charset="0"/>
              <a:sym typeface="Lucida Grande" charset="0"/>
            </a:endParaRPr>
          </a:p>
        </p:txBody>
      </p:sp>
    </p:spTree>
    <p:extLst>
      <p:ext uri="{BB962C8B-B14F-4D97-AF65-F5344CB8AC3E}">
        <p14:creationId xmlns:p14="http://schemas.microsoft.com/office/powerpoint/2010/main" val="1973313768"/>
      </p:ext>
    </p:extLst>
  </p:cSld>
  <p:clrMapOvr>
    <a:masterClrMapping/>
  </p:clrMapOvr>
  <p:timing>
    <p:tnLst>
      <p:par>
        <p:cTn xmlns:p14="http://schemas.microsoft.com/office/powerpoint/2010/mai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noChangeArrowheads="1"/>
          </p:cNvSpPr>
          <p:nvPr>
            <p:ph type="title"/>
          </p:nvPr>
        </p:nvSpPr>
        <p:spPr>
          <a:xfrm>
            <a:off x="302494" y="1891978"/>
            <a:ext cx="8536781" cy="3062883"/>
          </a:xfrm>
        </p:spPr>
        <p:txBody>
          <a:bodyPr lIns="26788" tIns="26788" rIns="26788" bIns="26788">
            <a:normAutofit/>
          </a:bodyPr>
          <a:lstStyle/>
          <a:p>
            <a:pPr>
              <a:tabLst>
                <a:tab pos="0" algn="l"/>
                <a:tab pos="633985" algn="l"/>
                <a:tab pos="1285829" algn="l"/>
                <a:tab pos="1919815" algn="l"/>
                <a:tab pos="2562729" algn="l"/>
                <a:tab pos="3214573" algn="l"/>
                <a:tab pos="3848558" algn="l"/>
                <a:tab pos="4491473" algn="l"/>
                <a:tab pos="5143317" algn="l"/>
                <a:tab pos="5777302" algn="l"/>
                <a:tab pos="6429146" algn="l"/>
                <a:tab pos="7063132" algn="l"/>
                <a:tab pos="7125637" algn="l"/>
              </a:tabLst>
              <a:defRPr/>
            </a:pPr>
            <a:r>
              <a:rPr lang="en-US" sz="7200" b="1" dirty="0">
                <a:solidFill>
                  <a:srgbClr val="34BA50"/>
                </a:solidFill>
                <a:latin typeface="Lucida Grande" charset="0"/>
                <a:cs typeface="Lucida Grande" charset="0"/>
                <a:sym typeface="Lucida Grande" charset="0"/>
              </a:rPr>
              <a:t>c</a:t>
            </a:r>
            <a:r>
              <a:rPr lang="en-US" sz="7200" b="1" dirty="0" smtClean="0">
                <a:solidFill>
                  <a:srgbClr val="34BA50"/>
                </a:solidFill>
                <a:latin typeface="Lucida Grande" charset="0"/>
                <a:cs typeface="Lucida Grande" charset="0"/>
                <a:sym typeface="Lucida Grande" charset="0"/>
              </a:rPr>
              <a:t>hoose 4.0</a:t>
            </a:r>
            <a:endParaRPr lang="en-US" sz="7200" b="1" dirty="0">
              <a:solidFill>
                <a:srgbClr val="34BA50"/>
              </a:solidFill>
              <a:latin typeface="Lucida Grande" charset="0"/>
              <a:ea typeface="ヒラギノ角ゴ ProN W6" charset="0"/>
              <a:cs typeface="ヒラギノ角ゴ ProN W6" charset="0"/>
              <a:sym typeface="Lucida Grande" charset="0"/>
            </a:endParaRPr>
          </a:p>
        </p:txBody>
      </p:sp>
    </p:spTree>
    <p:extLst>
      <p:ext uri="{BB962C8B-B14F-4D97-AF65-F5344CB8AC3E}">
        <p14:creationId xmlns:p14="http://schemas.microsoft.com/office/powerpoint/2010/main" val="3832357040"/>
      </p:ext>
    </p:extLst>
  </p:cSld>
  <p:clrMapOvr>
    <a:masterClrMapping/>
  </p:clrMapOvr>
  <p:timing>
    <p:tnLst>
      <p:par>
        <p:cTn xmlns:p14="http://schemas.microsoft.com/office/powerpoint/2010/mai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screenshot_366.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177" y="0"/>
            <a:ext cx="9078835" cy="6858000"/>
          </a:xfrm>
          <a:prstGeom prst="rect">
            <a:avLst/>
          </a:prstGeom>
        </p:spPr>
      </p:pic>
    </p:spTree>
    <p:extLst>
      <p:ext uri="{BB962C8B-B14F-4D97-AF65-F5344CB8AC3E}">
        <p14:creationId xmlns:p14="http://schemas.microsoft.com/office/powerpoint/2010/main" val="600148108"/>
      </p:ext>
    </p:extLst>
  </p:cSld>
  <p:clrMapOvr>
    <a:masterClrMapping/>
  </p:clrMapOvr>
  <p:timing>
    <p:tnLst>
      <p:par>
        <p:cTn xmlns:p14="http://schemas.microsoft.com/office/powerpoint/2010/mai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noChangeArrowheads="1"/>
          </p:cNvSpPr>
          <p:nvPr>
            <p:ph type="title"/>
          </p:nvPr>
        </p:nvSpPr>
        <p:spPr>
          <a:xfrm>
            <a:off x="302494" y="1891978"/>
            <a:ext cx="8536781" cy="3062883"/>
          </a:xfrm>
        </p:spPr>
        <p:txBody>
          <a:bodyPr lIns="26788" tIns="26788" rIns="26788" bIns="26788">
            <a:normAutofit/>
          </a:bodyPr>
          <a:lstStyle/>
          <a:p>
            <a:pPr>
              <a:tabLst>
                <a:tab pos="0" algn="l"/>
                <a:tab pos="633985" algn="l"/>
                <a:tab pos="1285829" algn="l"/>
                <a:tab pos="1919815" algn="l"/>
                <a:tab pos="2562729" algn="l"/>
                <a:tab pos="3214573" algn="l"/>
                <a:tab pos="3848558" algn="l"/>
                <a:tab pos="4491473" algn="l"/>
                <a:tab pos="5143317" algn="l"/>
                <a:tab pos="5777302" algn="l"/>
                <a:tab pos="6429146" algn="l"/>
                <a:tab pos="7063132" algn="l"/>
                <a:tab pos="7125637" algn="l"/>
              </a:tabLst>
              <a:defRPr/>
            </a:pPr>
            <a:r>
              <a:rPr lang="en-US" sz="7200" b="1" dirty="0">
                <a:solidFill>
                  <a:srgbClr val="FAD81E"/>
                </a:solidFill>
                <a:latin typeface="Lucida Grande" charset="0"/>
                <a:cs typeface="Lucida Grande" charset="0"/>
                <a:sym typeface="Lucida Grande" charset="0"/>
              </a:rPr>
              <a:t>t</a:t>
            </a:r>
            <a:r>
              <a:rPr lang="en-US" sz="7200" b="1" dirty="0" smtClean="0">
                <a:solidFill>
                  <a:srgbClr val="FAD81E"/>
                </a:solidFill>
                <a:latin typeface="Lucida Grande" charset="0"/>
                <a:cs typeface="Lucida Grande" charset="0"/>
                <a:sym typeface="Lucida Grande" charset="0"/>
              </a:rPr>
              <a:t>akeaway:</a:t>
            </a:r>
            <a:endParaRPr lang="en-US" sz="7200" b="1" dirty="0">
              <a:solidFill>
                <a:srgbClr val="FAD81E"/>
              </a:solidFill>
              <a:latin typeface="Lucida Grande" charset="0"/>
              <a:ea typeface="ヒラギノ角ゴ ProN W6" charset="0"/>
              <a:cs typeface="ヒラギノ角ゴ ProN W6" charset="0"/>
              <a:sym typeface="Lucida Grande" charset="0"/>
            </a:endParaRPr>
          </a:p>
        </p:txBody>
      </p:sp>
    </p:spTree>
    <p:extLst>
      <p:ext uri="{BB962C8B-B14F-4D97-AF65-F5344CB8AC3E}">
        <p14:creationId xmlns:p14="http://schemas.microsoft.com/office/powerpoint/2010/main" val="2037611537"/>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txBox="1">
            <a:spLocks/>
          </p:cNvSpPr>
          <p:nvPr/>
        </p:nvSpPr>
        <p:spPr>
          <a:xfrm>
            <a:off x="884050" y="2709709"/>
            <a:ext cx="8105864" cy="1470025"/>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sz="3900" b="1" dirty="0" smtClean="0">
                <a:solidFill>
                  <a:srgbClr val="FFFFFF"/>
                </a:solidFill>
                <a:latin typeface="Lucida Grande"/>
                <a:cs typeface="Lucida Grande"/>
              </a:rPr>
              <a:t>Version 4.0 is better for:</a:t>
            </a:r>
            <a:endParaRPr lang="en-US" sz="3900" dirty="0" smtClean="0">
              <a:solidFill>
                <a:srgbClr val="FFFFFF"/>
              </a:solidFill>
              <a:latin typeface="Lucida Grande"/>
              <a:cs typeface="Lucida Grande"/>
            </a:endParaRPr>
          </a:p>
          <a:p>
            <a:pPr algn="l"/>
            <a:endParaRPr lang="en-US" sz="3900" dirty="0" smtClean="0">
              <a:solidFill>
                <a:srgbClr val="FFFFFF"/>
              </a:solidFill>
              <a:latin typeface="Lucida Grande"/>
              <a:cs typeface="Lucida Grande"/>
            </a:endParaRPr>
          </a:p>
          <a:p>
            <a:pPr marL="571500" indent="-571500" algn="l">
              <a:buFont typeface="Wingdings" charset="2"/>
              <a:buChar char="ü"/>
            </a:pPr>
            <a:r>
              <a:rPr lang="en-US" sz="3900" dirty="0" smtClean="0">
                <a:solidFill>
                  <a:srgbClr val="FFFFFF"/>
                </a:solidFill>
                <a:latin typeface="Lucida Grande"/>
                <a:cs typeface="Lucida Grande"/>
              </a:rPr>
              <a:t>Governments</a:t>
            </a:r>
          </a:p>
          <a:p>
            <a:pPr marL="571500" indent="-571500" algn="l">
              <a:buFont typeface="Wingdings" charset="2"/>
              <a:buChar char="ü"/>
            </a:pPr>
            <a:r>
              <a:rPr lang="en-US" sz="3900" dirty="0" smtClean="0">
                <a:solidFill>
                  <a:srgbClr val="FFFFFF"/>
                </a:solidFill>
                <a:latin typeface="Lucida Grande"/>
                <a:cs typeface="Lucida Grande"/>
              </a:rPr>
              <a:t>Public Sector Information (PSI)</a:t>
            </a:r>
          </a:p>
          <a:p>
            <a:pPr marL="571500" indent="-571500" algn="l">
              <a:buFont typeface="Wingdings" charset="2"/>
              <a:buChar char="ü"/>
            </a:pPr>
            <a:r>
              <a:rPr lang="en-US" sz="3900" dirty="0" smtClean="0">
                <a:solidFill>
                  <a:srgbClr val="FFFFFF"/>
                </a:solidFill>
                <a:latin typeface="Lucida Grande"/>
                <a:cs typeface="Lucida Grande"/>
              </a:rPr>
              <a:t>Databases</a:t>
            </a:r>
          </a:p>
          <a:p>
            <a:pPr marL="571500" indent="-571500" algn="l">
              <a:buFont typeface="Wingdings" charset="2"/>
              <a:buChar char="ü"/>
            </a:pPr>
            <a:r>
              <a:rPr lang="en-US" sz="3900" dirty="0" smtClean="0">
                <a:solidFill>
                  <a:srgbClr val="34BA50"/>
                </a:solidFill>
                <a:latin typeface="Lucida Grande"/>
                <a:cs typeface="Lucida Grande"/>
              </a:rPr>
              <a:t>Education!</a:t>
            </a:r>
            <a:endParaRPr lang="en-US" sz="3900" dirty="0">
              <a:solidFill>
                <a:srgbClr val="34BA50"/>
              </a:solidFill>
              <a:latin typeface="Lucida Grande"/>
              <a:cs typeface="Lucida Grande"/>
            </a:endParaRPr>
          </a:p>
          <a:p>
            <a:pPr marL="571500" indent="-571500" algn="l">
              <a:buFont typeface="Arial"/>
              <a:buChar char="•"/>
            </a:pPr>
            <a:endParaRPr lang="en-US" sz="3900" dirty="0" smtClean="0">
              <a:solidFill>
                <a:srgbClr val="FFFFFF"/>
              </a:solidFill>
              <a:latin typeface="Lucida Grande"/>
              <a:cs typeface="Lucida Grande"/>
            </a:endParaRPr>
          </a:p>
        </p:txBody>
      </p:sp>
    </p:spTree>
    <p:extLst>
      <p:ext uri="{BB962C8B-B14F-4D97-AF65-F5344CB8AC3E}">
        <p14:creationId xmlns:p14="http://schemas.microsoft.com/office/powerpoint/2010/main" val="1134705766"/>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72765" y="3756025"/>
            <a:ext cx="8105864" cy="1470025"/>
          </a:xfrm>
        </p:spPr>
        <p:txBody>
          <a:bodyPr>
            <a:normAutofit/>
          </a:bodyPr>
          <a:lstStyle/>
          <a:p>
            <a:pPr algn="l"/>
            <a:r>
              <a:rPr lang="en-US" dirty="0" smtClean="0">
                <a:solidFill>
                  <a:srgbClr val="FAD81E"/>
                </a:solidFill>
                <a:latin typeface="Lucida Grande"/>
                <a:cs typeface="Lucida Grande"/>
              </a:rPr>
              <a:t>  </a:t>
            </a:r>
            <a:br>
              <a:rPr lang="en-US" dirty="0" smtClean="0">
                <a:solidFill>
                  <a:srgbClr val="FAD81E"/>
                </a:solidFill>
                <a:latin typeface="Lucida Grande"/>
                <a:cs typeface="Lucida Grande"/>
              </a:rPr>
            </a:br>
            <a:r>
              <a:rPr lang="en-US" dirty="0">
                <a:solidFill>
                  <a:srgbClr val="FAD81E"/>
                </a:solidFill>
                <a:latin typeface="Lucida Grande"/>
                <a:cs typeface="Lucida Grande"/>
              </a:rPr>
              <a:t>  </a:t>
            </a:r>
            <a:r>
              <a:rPr lang="en-US" dirty="0" smtClean="0">
                <a:solidFill>
                  <a:srgbClr val="FAD81E"/>
                </a:solidFill>
                <a:latin typeface="Lucida Grande"/>
                <a:cs typeface="Lucida Grande"/>
              </a:rPr>
              <a:t>by Creative Commons</a:t>
            </a:r>
            <a:endParaRPr lang="en-US" dirty="0">
              <a:solidFill>
                <a:srgbClr val="FAD81E"/>
              </a:solidFill>
              <a:latin typeface="Lucida Grande"/>
              <a:cs typeface="Lucida Grande"/>
            </a:endParaRPr>
          </a:p>
        </p:txBody>
      </p:sp>
      <p:sp>
        <p:nvSpPr>
          <p:cNvPr id="3" name="Subtitle 2"/>
          <p:cNvSpPr>
            <a:spLocks noGrp="1"/>
          </p:cNvSpPr>
          <p:nvPr>
            <p:ph type="subTitle" idx="1"/>
          </p:nvPr>
        </p:nvSpPr>
        <p:spPr>
          <a:xfrm>
            <a:off x="914400" y="5356225"/>
            <a:ext cx="7428289" cy="768350"/>
          </a:xfrm>
        </p:spPr>
        <p:txBody>
          <a:bodyPr>
            <a:noAutofit/>
          </a:bodyPr>
          <a:lstStyle/>
          <a:p>
            <a:pPr algn="l"/>
            <a:r>
              <a:rPr lang="en-US" sz="2800" dirty="0" err="1" smtClean="0">
                <a:solidFill>
                  <a:schemeClr val="tx1"/>
                </a:solidFill>
                <a:latin typeface="Lucida Grande"/>
                <a:cs typeface="Lucida Grande"/>
              </a:rPr>
              <a:t>creativecommons.org</a:t>
            </a:r>
            <a:r>
              <a:rPr lang="en-US" sz="2800" dirty="0">
                <a:solidFill>
                  <a:schemeClr val="tx1"/>
                </a:solidFill>
                <a:latin typeface="Lucida Grande"/>
                <a:cs typeface="Lucida Grande"/>
              </a:rPr>
              <a:t>/licenses/by/</a:t>
            </a:r>
            <a:r>
              <a:rPr lang="en-US" sz="2800" b="1" dirty="0" smtClean="0">
                <a:solidFill>
                  <a:srgbClr val="34BA50"/>
                </a:solidFill>
                <a:latin typeface="Lucida Grande"/>
                <a:cs typeface="Lucida Grande"/>
              </a:rPr>
              <a:t>4.0</a:t>
            </a:r>
            <a:endParaRPr lang="en-US" sz="2800" b="1" dirty="0" smtClean="0">
              <a:solidFill>
                <a:srgbClr val="FAD81E"/>
              </a:solidFill>
              <a:latin typeface="Lucida Grande"/>
              <a:cs typeface="Lucida Grande"/>
            </a:endParaRPr>
          </a:p>
        </p:txBody>
      </p:sp>
      <p:pic>
        <p:nvPicPr>
          <p:cNvPr id="4" name="Picture 3" descr="cc.large white.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74700" y="2372937"/>
            <a:ext cx="2044700" cy="2044700"/>
          </a:xfrm>
          <a:prstGeom prst="rect">
            <a:avLst/>
          </a:prstGeom>
        </p:spPr>
      </p:pic>
      <p:pic>
        <p:nvPicPr>
          <p:cNvPr id="5" name="Picture 4" descr="by.large white.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656021" y="2372937"/>
            <a:ext cx="2044700" cy="2044700"/>
          </a:xfrm>
          <a:prstGeom prst="rect">
            <a:avLst/>
          </a:prstGeom>
        </p:spPr>
      </p:pic>
    </p:spTree>
    <p:extLst>
      <p:ext uri="{BB962C8B-B14F-4D97-AF65-F5344CB8AC3E}">
        <p14:creationId xmlns:p14="http://schemas.microsoft.com/office/powerpoint/2010/main" val="1313557598"/>
      </p:ext>
    </p:extLst>
  </p:cSld>
  <p:clrMapOvr>
    <a:masterClrMapping/>
  </p:clrMapOvr>
  <p:timing>
    <p:tnLst>
      <p:par>
        <p:cTn xmlns:p14="http://schemas.microsoft.com/office/powerpoint/2010/mai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p:cNvSpPr>
          <p:nvPr/>
        </p:nvSpPr>
        <p:spPr bwMode="auto">
          <a:xfrm>
            <a:off x="687586" y="2120801"/>
            <a:ext cx="8153174" cy="3768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med" len="med"/>
                <a:tailEnd type="none" w="med" len="med"/>
              </a14:hiddenLine>
            </a:ext>
          </a:extLst>
        </p:spPr>
        <p:txBody>
          <a:bodyPr lIns="0" tIns="0" rIns="0" bIns="0" anchor="ctr"/>
          <a:lstStyle/>
          <a:p>
            <a:pPr lvl="0"/>
            <a:r>
              <a:rPr lang="en-US" u="sng" dirty="0" smtClean="0">
                <a:solidFill>
                  <a:srgbClr val="FFFFFF"/>
                </a:solidFill>
                <a:latin typeface="Geneva"/>
                <a:ea typeface="ＭＳ Ｐゴシック" charset="0"/>
                <a:cs typeface="Geneva"/>
                <a:sym typeface="Helvetica" charset="0"/>
              </a:rPr>
              <a:t>Note</a:t>
            </a:r>
            <a:r>
              <a:rPr lang="en-US" b="1" dirty="0" smtClean="0">
                <a:solidFill>
                  <a:srgbClr val="FFFFFF"/>
                </a:solidFill>
                <a:latin typeface="Geneva"/>
                <a:ea typeface="ＭＳ Ｐゴシック" charset="0"/>
                <a:cs typeface="Geneva"/>
                <a:sym typeface="Helvetica" charset="0"/>
              </a:rPr>
              <a:t>: </a:t>
            </a:r>
          </a:p>
          <a:p>
            <a:pPr lvl="0"/>
            <a:r>
              <a:rPr lang="en-US" dirty="0" smtClean="0">
                <a:solidFill>
                  <a:srgbClr val="FFFFFF"/>
                </a:solidFill>
                <a:latin typeface="Geneva"/>
                <a:cs typeface="Geneva"/>
              </a:rPr>
              <a:t>Please </a:t>
            </a:r>
            <a:r>
              <a:rPr lang="en-US" dirty="0">
                <a:solidFill>
                  <a:srgbClr val="FFFFFF"/>
                </a:solidFill>
                <a:latin typeface="Geneva"/>
                <a:cs typeface="Geneva"/>
              </a:rPr>
              <a:t>keep in mind that </a:t>
            </a:r>
            <a:r>
              <a:rPr lang="en" dirty="0">
                <a:solidFill>
                  <a:srgbClr val="FFFFFF"/>
                </a:solidFill>
                <a:latin typeface="Geneva"/>
                <a:ea typeface="Verdana"/>
                <a:cs typeface="Geneva"/>
                <a:sym typeface="Verdana"/>
              </a:rPr>
              <a:t>Creative Commons and the double C in a circle are registered trademarks of Creative Commons in the United States and other countries. Third party marks and brands are the property of their respective holders.</a:t>
            </a:r>
          </a:p>
          <a:p>
            <a:pPr algn="l"/>
            <a:endParaRPr lang="en-US" b="1" dirty="0">
              <a:solidFill>
                <a:srgbClr val="FFFFFF"/>
              </a:solidFill>
              <a:latin typeface="Geneva"/>
              <a:ea typeface="ＭＳ Ｐゴシック" charset="0"/>
              <a:cs typeface="Geneva"/>
              <a:sym typeface="Helvetica" charset="0"/>
            </a:endParaRPr>
          </a:p>
          <a:p>
            <a:pPr algn="l"/>
            <a:endParaRPr lang="en-US" b="1" dirty="0" smtClean="0">
              <a:solidFill>
                <a:srgbClr val="FFFFFF"/>
              </a:solidFill>
              <a:latin typeface="Geneva"/>
              <a:ea typeface="ＭＳ Ｐゴシック" charset="0"/>
              <a:cs typeface="Geneva"/>
              <a:sym typeface="Helvetica" charset="0"/>
            </a:endParaRPr>
          </a:p>
          <a:p>
            <a:r>
              <a:rPr lang="en-US" b="1" u="sng" dirty="0" smtClean="0">
                <a:solidFill>
                  <a:srgbClr val="FFFFFF"/>
                </a:solidFill>
                <a:latin typeface="Geneva"/>
                <a:ea typeface="ＭＳ Ｐゴシック" charset="0"/>
                <a:cs typeface="Geneva"/>
                <a:sym typeface="Helvetica" charset="0"/>
              </a:rPr>
              <a:t>Slides 31-32</a:t>
            </a:r>
            <a:r>
              <a:rPr lang="en-US" b="1" dirty="0" smtClean="0">
                <a:solidFill>
                  <a:srgbClr val="FFFFFF"/>
                </a:solidFill>
                <a:latin typeface="Geneva"/>
                <a:ea typeface="ＭＳ Ｐゴシック" charset="0"/>
                <a:cs typeface="Geneva"/>
                <a:sym typeface="Helvetica" charset="0"/>
              </a:rPr>
              <a:t>:</a:t>
            </a:r>
            <a:endParaRPr lang="en-US" b="1" u="sng" dirty="0" smtClean="0">
              <a:solidFill>
                <a:srgbClr val="FFFFFF"/>
              </a:solidFill>
              <a:latin typeface="Geneva"/>
              <a:ea typeface="ＭＳ Ｐゴシック" charset="0"/>
              <a:cs typeface="Geneva"/>
              <a:sym typeface="Helvetica" charset="0"/>
            </a:endParaRPr>
          </a:p>
          <a:p>
            <a:r>
              <a:rPr lang="en-US" b="1" dirty="0" smtClean="0">
                <a:solidFill>
                  <a:srgbClr val="FFFFFF"/>
                </a:solidFill>
                <a:latin typeface="Geneva"/>
                <a:ea typeface="ＭＳ Ｐゴシック" charset="0"/>
                <a:cs typeface="Geneva"/>
                <a:sym typeface="Helvetica" charset="0"/>
              </a:rPr>
              <a:t>Window icon; CC </a:t>
            </a:r>
            <a:r>
              <a:rPr lang="en-US" b="1" dirty="0">
                <a:solidFill>
                  <a:srgbClr val="FFFFFF"/>
                </a:solidFill>
                <a:latin typeface="Geneva"/>
                <a:ea typeface="ＭＳ Ｐゴシック" charset="0"/>
                <a:cs typeface="Geneva"/>
                <a:sym typeface="Helvetica" charset="0"/>
              </a:rPr>
              <a:t>BY 3.0 (</a:t>
            </a:r>
            <a:r>
              <a:rPr lang="en-US" b="1" dirty="0">
                <a:solidFill>
                  <a:srgbClr val="FFFFFF"/>
                </a:solidFill>
                <a:latin typeface="Geneva"/>
                <a:ea typeface="ＭＳ Ｐゴシック" charset="0"/>
                <a:cs typeface="Geneva"/>
                <a:sym typeface="Helvetica" charset="0"/>
                <a:hlinkClick r:id="rId3"/>
              </a:rPr>
              <a:t>http://creativecommons.org/licenses/by/3.0</a:t>
            </a:r>
            <a:r>
              <a:rPr lang="en-US" b="1" dirty="0" smtClean="0">
                <a:solidFill>
                  <a:srgbClr val="FFFFFF"/>
                </a:solidFill>
                <a:latin typeface="Geneva"/>
                <a:ea typeface="ＭＳ Ｐゴシック" charset="0"/>
                <a:cs typeface="Geneva"/>
                <a:sym typeface="Helvetica" charset="0"/>
                <a:hlinkClick r:id="rId3"/>
              </a:rPr>
              <a:t>/</a:t>
            </a:r>
            <a:r>
              <a:rPr lang="en-US" b="1" dirty="0" smtClean="0">
                <a:solidFill>
                  <a:srgbClr val="FFFFFF"/>
                </a:solidFill>
                <a:latin typeface="Geneva"/>
                <a:ea typeface="ＭＳ Ｐゴシック" charset="0"/>
                <a:cs typeface="Geneva"/>
                <a:sym typeface="Helvetica" charset="0"/>
              </a:rPr>
              <a:t>) by </a:t>
            </a:r>
            <a:r>
              <a:rPr lang="en-US" b="1" dirty="0" err="1" smtClean="0">
                <a:solidFill>
                  <a:srgbClr val="FFFFFF"/>
                </a:solidFill>
                <a:latin typeface="Geneva"/>
                <a:ea typeface="ＭＳ Ｐゴシック" charset="0"/>
                <a:cs typeface="Geneva"/>
                <a:sym typeface="Helvetica" charset="0"/>
              </a:rPr>
              <a:t>Lubos</a:t>
            </a:r>
            <a:r>
              <a:rPr lang="en-US" b="1" dirty="0" smtClean="0">
                <a:solidFill>
                  <a:srgbClr val="FFFFFF"/>
                </a:solidFill>
                <a:latin typeface="Geneva"/>
                <a:ea typeface="ＭＳ Ｐゴシック" charset="0"/>
                <a:cs typeface="Geneva"/>
                <a:sym typeface="Helvetica" charset="0"/>
              </a:rPr>
              <a:t> </a:t>
            </a:r>
            <a:r>
              <a:rPr lang="en-US" b="1" dirty="0" err="1" smtClean="0">
                <a:solidFill>
                  <a:srgbClr val="FFFFFF"/>
                </a:solidFill>
                <a:latin typeface="Geneva"/>
                <a:ea typeface="ＭＳ Ｐゴシック" charset="0"/>
                <a:cs typeface="Geneva"/>
                <a:sym typeface="Helvetica" charset="0"/>
              </a:rPr>
              <a:t>Volkov</a:t>
            </a:r>
            <a:r>
              <a:rPr lang="en-US" b="1" dirty="0" smtClean="0">
                <a:solidFill>
                  <a:srgbClr val="FFFFFF"/>
                </a:solidFill>
                <a:latin typeface="Geneva"/>
                <a:ea typeface="ＭＳ Ｐゴシック" charset="0"/>
                <a:cs typeface="Geneva"/>
                <a:sym typeface="Helvetica" charset="0"/>
              </a:rPr>
              <a:t>; </a:t>
            </a:r>
            <a:r>
              <a:rPr lang="en-US" dirty="0">
                <a:solidFill>
                  <a:srgbClr val="FFFFFF"/>
                </a:solidFill>
                <a:latin typeface="Geneva"/>
                <a:cs typeface="Geneva"/>
                <a:hlinkClick r:id="rId4"/>
              </a:rPr>
              <a:t>http://thenounproject.com/term/window/20953</a:t>
            </a:r>
            <a:r>
              <a:rPr lang="en-US" dirty="0" smtClean="0">
                <a:solidFill>
                  <a:srgbClr val="FFFFFF"/>
                </a:solidFill>
                <a:latin typeface="Geneva"/>
                <a:cs typeface="Geneva"/>
                <a:hlinkClick r:id="rId4"/>
              </a:rPr>
              <a:t>/</a:t>
            </a:r>
            <a:r>
              <a:rPr lang="en-US" dirty="0" smtClean="0">
                <a:solidFill>
                  <a:srgbClr val="FFFFFF"/>
                </a:solidFill>
                <a:latin typeface="Geneva"/>
                <a:cs typeface="Geneva"/>
              </a:rPr>
              <a:t> </a:t>
            </a:r>
          </a:p>
          <a:p>
            <a:endParaRPr lang="en-US" dirty="0">
              <a:solidFill>
                <a:srgbClr val="FFFFFF"/>
              </a:solidFill>
              <a:latin typeface="Geneva"/>
              <a:cs typeface="Geneva"/>
            </a:endParaRPr>
          </a:p>
          <a:p>
            <a:endParaRPr lang="en-US" dirty="0">
              <a:solidFill>
                <a:srgbClr val="FFFFFF"/>
              </a:solidFill>
              <a:latin typeface="Geneva"/>
              <a:cs typeface="Geneva"/>
            </a:endParaRPr>
          </a:p>
          <a:p>
            <a:r>
              <a:rPr lang="en-US" b="1" dirty="0" smtClean="0">
                <a:solidFill>
                  <a:srgbClr val="FFFFFF"/>
                </a:solidFill>
                <a:latin typeface="Geneva"/>
                <a:ea typeface="ＭＳ Ｐゴシック" charset="0"/>
                <a:cs typeface="Geneva"/>
                <a:sym typeface="Helvetica" charset="0"/>
              </a:rPr>
              <a:t> </a:t>
            </a:r>
          </a:p>
          <a:p>
            <a:r>
              <a:rPr lang="en-US" b="1" dirty="0" smtClean="0">
                <a:solidFill>
                  <a:srgbClr val="FFFFFF"/>
                </a:solidFill>
                <a:latin typeface="Geneva"/>
                <a:ea typeface="ＭＳ Ｐゴシック" charset="0"/>
                <a:cs typeface="Geneva"/>
                <a:sym typeface="Helvetica" charset="0"/>
              </a:rPr>
              <a:t> </a:t>
            </a:r>
            <a:endParaRPr lang="en-US" b="1" dirty="0">
              <a:solidFill>
                <a:srgbClr val="FFFFFF"/>
              </a:solidFill>
              <a:latin typeface="Geneva"/>
              <a:ea typeface="ＭＳ Ｐゴシック" charset="0"/>
              <a:cs typeface="Geneva"/>
              <a:sym typeface="Helvetica" charset="0"/>
            </a:endParaRPr>
          </a:p>
        </p:txBody>
      </p:sp>
      <p:grpSp>
        <p:nvGrpSpPr>
          <p:cNvPr id="3" name="Group 2"/>
          <p:cNvGrpSpPr/>
          <p:nvPr/>
        </p:nvGrpSpPr>
        <p:grpSpPr>
          <a:xfrm>
            <a:off x="2440315" y="286667"/>
            <a:ext cx="3986810" cy="1122099"/>
            <a:chOff x="2440315" y="738219"/>
            <a:chExt cx="3986810" cy="1122099"/>
          </a:xfrm>
        </p:grpSpPr>
        <p:pic>
          <p:nvPicPr>
            <p:cNvPr id="58369" name="Picture 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40315" y="738219"/>
              <a:ext cx="1122099" cy="11220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sp>
          <p:nvSpPr>
            <p:cNvPr id="2" name="Rectangle 1"/>
            <p:cNvSpPr/>
            <p:nvPr/>
          </p:nvSpPr>
          <p:spPr>
            <a:xfrm>
              <a:off x="3562414" y="998702"/>
              <a:ext cx="2864711" cy="646331"/>
            </a:xfrm>
            <a:prstGeom prst="rect">
              <a:avLst/>
            </a:prstGeom>
          </p:spPr>
          <p:txBody>
            <a:bodyPr wrap="none">
              <a:spAutoFit/>
            </a:bodyPr>
            <a:lstStyle/>
            <a:p>
              <a:r>
                <a:rPr lang="en-US" sz="3600" dirty="0" smtClean="0">
                  <a:solidFill>
                    <a:srgbClr val="FFFFFF"/>
                  </a:solidFill>
                  <a:latin typeface="Geneva"/>
                  <a:ea typeface="ＭＳ Ｐゴシック" charset="0"/>
                  <a:cs typeface="Geneva"/>
                  <a:sym typeface="Helvetica" charset="0"/>
                </a:rPr>
                <a:t>Attributions</a:t>
              </a:r>
              <a:endParaRPr lang="en-US" sz="3600" dirty="0">
                <a:solidFill>
                  <a:srgbClr val="FFFFFF"/>
                </a:solidFill>
                <a:latin typeface="Geneva"/>
                <a:cs typeface="Geneva"/>
              </a:endParaRPr>
            </a:p>
          </p:txBody>
        </p:sp>
      </p:grpSp>
    </p:spTree>
    <p:extLst>
      <p:ext uri="{BB962C8B-B14F-4D97-AF65-F5344CB8AC3E}">
        <p14:creationId xmlns:p14="http://schemas.microsoft.com/office/powerpoint/2010/main" val="1258742111"/>
      </p:ext>
    </p:extLst>
  </p:cSld>
  <p:clrMapOvr>
    <a:masterClrMapping/>
  </p:clrMapOvr>
  <mc:AlternateContent xmlns:mc="http://schemas.openxmlformats.org/markup-compatibility/2006" xmlns:p14="http://schemas.microsoft.com/office/powerpoint/2010/main">
    <mc:Choice Requires="p14">
      <p:transition spd="slow" p14:dur="2000" advTm="14367"/>
    </mc:Choice>
    <mc:Fallback xmlns="">
      <p:transition xmlns:p14="http://schemas.microsoft.com/office/powerpoint/2010/main" spd="slow" advTm="14367"/>
    </mc:Fallback>
  </mc:AlternateContent>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Rectangle 1"/>
          <p:cNvSpPr>
            <a:spLocks noGrp="1" noChangeArrowheads="1"/>
          </p:cNvSpPr>
          <p:nvPr>
            <p:ph type="title"/>
          </p:nvPr>
        </p:nvSpPr>
        <p:spPr>
          <a:xfrm>
            <a:off x="302494" y="1891978"/>
            <a:ext cx="8536781" cy="3062883"/>
          </a:xfrm>
        </p:spPr>
        <p:txBody>
          <a:bodyPr lIns="26788" tIns="26788" rIns="26788" bIns="26788">
            <a:noAutofit/>
          </a:bodyPr>
          <a:lstStyle/>
          <a:p>
            <a:pPr>
              <a:tabLst>
                <a:tab pos="0" algn="l"/>
                <a:tab pos="633985" algn="l"/>
                <a:tab pos="1285829" algn="l"/>
                <a:tab pos="1919815" algn="l"/>
                <a:tab pos="2562729" algn="l"/>
                <a:tab pos="3214573" algn="l"/>
                <a:tab pos="3848558" algn="l"/>
                <a:tab pos="4491473" algn="l"/>
                <a:tab pos="5143317" algn="l"/>
                <a:tab pos="5777302" algn="l"/>
                <a:tab pos="6429146" algn="l"/>
                <a:tab pos="7063132" algn="l"/>
                <a:tab pos="7125637" algn="l"/>
              </a:tabLst>
              <a:defRPr/>
            </a:pPr>
            <a:r>
              <a:rPr lang="en-US" sz="3900" b="1" dirty="0" smtClean="0">
                <a:latin typeface="Lucida Grande" charset="0"/>
                <a:cs typeface="Lucida Grande" charset="0"/>
                <a:sym typeface="Lucida Grande" charset="0"/>
              </a:rPr>
              <a:t>We worry about the details so you don’t have to.</a:t>
            </a:r>
            <a:endParaRPr lang="en-US" sz="3900" b="1" dirty="0">
              <a:latin typeface="Lucida Grande" charset="0"/>
              <a:ea typeface="ヒラギノ角ゴ ProN W6" charset="0"/>
              <a:cs typeface="ヒラギノ角ゴ ProN W6" charset="0"/>
              <a:sym typeface="Lucida Grande" charset="0"/>
            </a:endParaRPr>
          </a:p>
        </p:txBody>
      </p:sp>
    </p:spTree>
    <p:extLst>
      <p:ext uri="{BB962C8B-B14F-4D97-AF65-F5344CB8AC3E}">
        <p14:creationId xmlns:p14="http://schemas.microsoft.com/office/powerpoint/2010/main" val="59427671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txBox="1">
            <a:spLocks/>
          </p:cNvSpPr>
          <p:nvPr/>
        </p:nvSpPr>
        <p:spPr>
          <a:xfrm>
            <a:off x="884050" y="2709709"/>
            <a:ext cx="8105864" cy="1470025"/>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sz="3900" dirty="0" smtClean="0">
                <a:solidFill>
                  <a:schemeClr val="bg1">
                    <a:lumMod val="75000"/>
                    <a:lumOff val="25000"/>
                  </a:schemeClr>
                </a:solidFill>
                <a:latin typeface="Lucida Grande"/>
                <a:cs typeface="Lucida Grande"/>
              </a:rPr>
              <a:t>Version 4.0 of the CC license suite is ready for you to use!</a:t>
            </a:r>
          </a:p>
          <a:p>
            <a:pPr algn="l"/>
            <a:endParaRPr lang="en-US" sz="3900" dirty="0" smtClean="0">
              <a:solidFill>
                <a:srgbClr val="FFFFFF"/>
              </a:solidFill>
              <a:latin typeface="Lucida Grande"/>
              <a:cs typeface="Lucida Grande"/>
            </a:endParaRPr>
          </a:p>
          <a:p>
            <a:pPr marL="571500" indent="-571500" algn="l">
              <a:buFont typeface="Wingdings" charset="2"/>
              <a:buChar char="ü"/>
            </a:pPr>
            <a:r>
              <a:rPr lang="en-US" sz="3900" dirty="0" smtClean="0">
                <a:solidFill>
                  <a:schemeClr val="bg1">
                    <a:lumMod val="75000"/>
                    <a:lumOff val="25000"/>
                  </a:schemeClr>
                </a:solidFill>
                <a:latin typeface="Lucida Grande"/>
                <a:cs typeface="Lucida Grande"/>
              </a:rPr>
              <a:t>What does that mean?</a:t>
            </a:r>
          </a:p>
          <a:p>
            <a:pPr marL="571500" indent="-571500" algn="l">
              <a:buFont typeface="Wingdings" charset="2"/>
              <a:buChar char="ü"/>
            </a:pPr>
            <a:r>
              <a:rPr lang="en-US" sz="3900" dirty="0" smtClean="0">
                <a:latin typeface="Lucida Grande"/>
                <a:cs typeface="Lucida Grande"/>
              </a:rPr>
              <a:t>What’s new in 4.0?</a:t>
            </a:r>
          </a:p>
          <a:p>
            <a:pPr marL="571500" indent="-571500" algn="l">
              <a:buFont typeface="Arial"/>
              <a:buChar char="•"/>
            </a:pPr>
            <a:r>
              <a:rPr lang="en-US" sz="3900" dirty="0" smtClean="0">
                <a:solidFill>
                  <a:schemeClr val="bg1">
                    <a:lumMod val="75000"/>
                    <a:lumOff val="25000"/>
                  </a:schemeClr>
                </a:solidFill>
                <a:latin typeface="Lucida Grande"/>
                <a:cs typeface="Lucida Grande"/>
              </a:rPr>
              <a:t>What is the same?</a:t>
            </a:r>
          </a:p>
          <a:p>
            <a:pPr marL="571500" indent="-571500" algn="l">
              <a:buFont typeface="Arial"/>
              <a:buChar char="•"/>
            </a:pPr>
            <a:r>
              <a:rPr lang="en-US" sz="3900" dirty="0" smtClean="0">
                <a:solidFill>
                  <a:schemeClr val="bg1">
                    <a:lumMod val="75000"/>
                    <a:lumOff val="25000"/>
                  </a:schemeClr>
                </a:solidFill>
                <a:latin typeface="Lucida Grande"/>
                <a:cs typeface="Lucida Grande"/>
              </a:rPr>
              <a:t>Who </a:t>
            </a:r>
            <a:r>
              <a:rPr lang="en-US" sz="3900" dirty="0">
                <a:solidFill>
                  <a:schemeClr val="bg1">
                    <a:lumMod val="75000"/>
                    <a:lumOff val="25000"/>
                  </a:schemeClr>
                </a:solidFill>
                <a:latin typeface="Lucida Grande"/>
                <a:cs typeface="Lucida Grande"/>
              </a:rPr>
              <a:t>has </a:t>
            </a:r>
            <a:r>
              <a:rPr lang="en-US" sz="3900" dirty="0" smtClean="0">
                <a:solidFill>
                  <a:schemeClr val="bg1">
                    <a:lumMod val="75000"/>
                    <a:lumOff val="25000"/>
                  </a:schemeClr>
                </a:solidFill>
                <a:latin typeface="Lucida Grande"/>
                <a:cs typeface="Lucida Grande"/>
              </a:rPr>
              <a:t>upgraded?</a:t>
            </a:r>
            <a:endParaRPr lang="en-US" sz="3900" dirty="0">
              <a:solidFill>
                <a:schemeClr val="bg1">
                  <a:lumMod val="75000"/>
                  <a:lumOff val="25000"/>
                </a:schemeClr>
              </a:solidFill>
              <a:latin typeface="Lucida Grande"/>
              <a:cs typeface="Lucida Grande"/>
            </a:endParaRPr>
          </a:p>
        </p:txBody>
      </p:sp>
    </p:spTree>
    <p:extLst>
      <p:ext uri="{BB962C8B-B14F-4D97-AF65-F5344CB8AC3E}">
        <p14:creationId xmlns:p14="http://schemas.microsoft.com/office/powerpoint/2010/main" val="4243795066"/>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txBox="1">
            <a:spLocks/>
          </p:cNvSpPr>
          <p:nvPr/>
        </p:nvSpPr>
        <p:spPr>
          <a:xfrm>
            <a:off x="884050" y="2709709"/>
            <a:ext cx="8105864" cy="1470025"/>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742950" indent="-742950" algn="l">
              <a:buFont typeface="+mj-lt"/>
              <a:buAutoNum type="arabicPeriod"/>
            </a:pPr>
            <a:r>
              <a:rPr lang="en-US" sz="3900" dirty="0" smtClean="0">
                <a:solidFill>
                  <a:srgbClr val="FFFFFF"/>
                </a:solidFill>
                <a:latin typeface="Lucida Grande"/>
                <a:cs typeface="Lucida Grande"/>
              </a:rPr>
              <a:t>Easier to navigate!</a:t>
            </a:r>
          </a:p>
          <a:p>
            <a:pPr marL="742950" indent="-742950" algn="l">
              <a:buFont typeface="+mj-lt"/>
              <a:buAutoNum type="arabicPeriod"/>
            </a:pPr>
            <a:r>
              <a:rPr lang="en-US" sz="3900" dirty="0" smtClean="0">
                <a:solidFill>
                  <a:schemeClr val="bg1">
                    <a:lumMod val="75000"/>
                    <a:lumOff val="25000"/>
                  </a:schemeClr>
                </a:solidFill>
                <a:latin typeface="Lucida Grande"/>
                <a:cs typeface="Lucida Grande"/>
              </a:rPr>
              <a:t>A more global license</a:t>
            </a:r>
          </a:p>
          <a:p>
            <a:pPr marL="742950" indent="-742950" algn="l">
              <a:buFont typeface="+mj-lt"/>
              <a:buAutoNum type="arabicPeriod"/>
            </a:pPr>
            <a:r>
              <a:rPr lang="en-US" sz="3900" dirty="0" smtClean="0">
                <a:solidFill>
                  <a:schemeClr val="bg1">
                    <a:lumMod val="75000"/>
                    <a:lumOff val="25000"/>
                  </a:schemeClr>
                </a:solidFill>
                <a:latin typeface="Lucida Grande"/>
                <a:cs typeface="Lucida Grande"/>
              </a:rPr>
              <a:t>Addresses rights outside scope of ©</a:t>
            </a:r>
          </a:p>
          <a:p>
            <a:pPr marL="742950" indent="-742950" algn="l">
              <a:buFont typeface="+mj-lt"/>
              <a:buAutoNum type="arabicPeriod"/>
            </a:pPr>
            <a:r>
              <a:rPr lang="en-US" sz="3900" dirty="0" smtClean="0">
                <a:solidFill>
                  <a:schemeClr val="bg1">
                    <a:lumMod val="75000"/>
                    <a:lumOff val="25000"/>
                  </a:schemeClr>
                </a:solidFill>
                <a:latin typeface="Lucida Grande"/>
                <a:cs typeface="Lucida Grande"/>
              </a:rPr>
              <a:t>Common-sense attribution</a:t>
            </a:r>
          </a:p>
          <a:p>
            <a:pPr marL="742950" indent="-742950" algn="l">
              <a:buFont typeface="+mj-lt"/>
              <a:buAutoNum type="arabicPeriod"/>
            </a:pPr>
            <a:r>
              <a:rPr lang="en-US" sz="3900" dirty="0" smtClean="0">
                <a:solidFill>
                  <a:schemeClr val="bg1">
                    <a:lumMod val="75000"/>
                    <a:lumOff val="25000"/>
                  </a:schemeClr>
                </a:solidFill>
                <a:latin typeface="Lucida Grande"/>
                <a:cs typeface="Lucida Grande"/>
              </a:rPr>
              <a:t>Anonymity if desired</a:t>
            </a:r>
          </a:p>
          <a:p>
            <a:pPr marL="742950" indent="-742950" algn="l">
              <a:buFont typeface="+mj-lt"/>
              <a:buAutoNum type="arabicPeriod"/>
            </a:pPr>
            <a:r>
              <a:rPr lang="en-US" sz="3900" dirty="0" smtClean="0">
                <a:solidFill>
                  <a:schemeClr val="bg1">
                    <a:lumMod val="75000"/>
                    <a:lumOff val="25000"/>
                  </a:schemeClr>
                </a:solidFill>
                <a:latin typeface="Lucida Grande"/>
                <a:cs typeface="Lucida Grande"/>
              </a:rPr>
              <a:t>30 days to correct violations</a:t>
            </a:r>
          </a:p>
        </p:txBody>
      </p:sp>
    </p:spTree>
    <p:extLst>
      <p:ext uri="{BB962C8B-B14F-4D97-AF65-F5344CB8AC3E}">
        <p14:creationId xmlns:p14="http://schemas.microsoft.com/office/powerpoint/2010/main" val="1800708806"/>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screenshot_331.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2317" y="125611"/>
            <a:ext cx="6616584" cy="6858000"/>
          </a:xfrm>
          <a:prstGeom prst="rect">
            <a:avLst/>
          </a:prstGeom>
        </p:spPr>
      </p:pic>
      <p:sp>
        <p:nvSpPr>
          <p:cNvPr id="4" name="Rectangle 3"/>
          <p:cNvSpPr/>
          <p:nvPr/>
        </p:nvSpPr>
        <p:spPr>
          <a:xfrm>
            <a:off x="6975741" y="2206450"/>
            <a:ext cx="1773843" cy="1077218"/>
          </a:xfrm>
          <a:prstGeom prst="rect">
            <a:avLst/>
          </a:prstGeom>
        </p:spPr>
        <p:txBody>
          <a:bodyPr wrap="none">
            <a:spAutoFit/>
          </a:bodyPr>
          <a:lstStyle/>
          <a:p>
            <a:pPr algn="ctr"/>
            <a:r>
              <a:rPr lang="en-US" sz="3200" b="1" dirty="0" smtClean="0">
                <a:solidFill>
                  <a:srgbClr val="FAD81E"/>
                </a:solidFill>
                <a:latin typeface="Lucida Grande"/>
                <a:cs typeface="Lucida Grande"/>
                <a:sym typeface="Wingdings"/>
              </a:rPr>
              <a:t>Pop-up </a:t>
            </a:r>
          </a:p>
          <a:p>
            <a:pPr algn="ctr"/>
            <a:r>
              <a:rPr lang="en-US" sz="3200" b="1" dirty="0">
                <a:solidFill>
                  <a:srgbClr val="FAD81E"/>
                </a:solidFill>
                <a:latin typeface="Lucida Grande"/>
                <a:cs typeface="Lucida Grande"/>
                <a:sym typeface="Wingdings"/>
              </a:rPr>
              <a:t>G</a:t>
            </a:r>
            <a:r>
              <a:rPr lang="en-US" sz="3200" b="1" dirty="0" smtClean="0">
                <a:solidFill>
                  <a:srgbClr val="FAD81E"/>
                </a:solidFill>
                <a:latin typeface="Lucida Grande"/>
                <a:cs typeface="Lucida Grande"/>
                <a:sym typeface="Wingdings"/>
              </a:rPr>
              <a:t>uides!</a:t>
            </a:r>
            <a:endParaRPr lang="en-US" sz="3200" b="1" dirty="0" smtClean="0">
              <a:solidFill>
                <a:srgbClr val="FAD81E"/>
              </a:solidFill>
              <a:latin typeface="Lucida Grande"/>
              <a:cs typeface="Lucida Grande"/>
            </a:endParaRPr>
          </a:p>
        </p:txBody>
      </p:sp>
      <p:cxnSp>
        <p:nvCxnSpPr>
          <p:cNvPr id="6" name="Straight Arrow Connector 5"/>
          <p:cNvCxnSpPr/>
          <p:nvPr/>
        </p:nvCxnSpPr>
        <p:spPr>
          <a:xfrm flipV="1">
            <a:off x="6486213" y="1920658"/>
            <a:ext cx="0" cy="996304"/>
          </a:xfrm>
          <a:prstGeom prst="straightConnector1">
            <a:avLst/>
          </a:prstGeom>
          <a:ln w="57150" cmpd="sng">
            <a:solidFill>
              <a:srgbClr val="FAD81E"/>
            </a:solidFill>
            <a:headEnd type="none"/>
            <a:tailEnd type="triangle"/>
          </a:ln>
        </p:spPr>
        <p:style>
          <a:lnRef idx="2">
            <a:schemeClr val="accent1"/>
          </a:lnRef>
          <a:fillRef idx="0">
            <a:schemeClr val="accent1"/>
          </a:fillRef>
          <a:effectRef idx="1">
            <a:schemeClr val="accent1"/>
          </a:effectRef>
          <a:fontRef idx="minor">
            <a:schemeClr val="tx1"/>
          </a:fontRef>
        </p:style>
      </p:cxnSp>
      <p:cxnSp>
        <p:nvCxnSpPr>
          <p:cNvPr id="22" name="Straight Arrow Connector 21"/>
          <p:cNvCxnSpPr/>
          <p:nvPr/>
        </p:nvCxnSpPr>
        <p:spPr>
          <a:xfrm flipH="1">
            <a:off x="6081518" y="4186544"/>
            <a:ext cx="1342531" cy="0"/>
          </a:xfrm>
          <a:prstGeom prst="straightConnector1">
            <a:avLst/>
          </a:prstGeom>
          <a:ln w="57150" cmpd="sng">
            <a:solidFill>
              <a:srgbClr val="FAD81E"/>
            </a:solidFill>
            <a:headEnd type="none"/>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935235347"/>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Black">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Black .thmx</Template>
  <TotalTime>2682</TotalTime>
  <Words>7345</Words>
  <Application>Microsoft Macintosh PowerPoint</Application>
  <PresentationFormat>On-screen Show (4:3)</PresentationFormat>
  <Paragraphs>470</Paragraphs>
  <Slides>56</Slides>
  <Notes>56</Notes>
  <HiddenSlides>0</HiddenSlides>
  <MMClips>0</MMClips>
  <ScaleCrop>false</ScaleCrop>
  <HeadingPairs>
    <vt:vector size="4" baseType="variant">
      <vt:variant>
        <vt:lpstr>Theme</vt:lpstr>
      </vt:variant>
      <vt:variant>
        <vt:i4>1</vt:i4>
      </vt:variant>
      <vt:variant>
        <vt:lpstr>Slide Titles</vt:lpstr>
      </vt:variant>
      <vt:variant>
        <vt:i4>56</vt:i4>
      </vt:variant>
    </vt:vector>
  </HeadingPairs>
  <TitlesOfParts>
    <vt:vector size="57" baseType="lpstr">
      <vt:lpstr>Black</vt:lpstr>
      <vt:lpstr>          Version 4.0 for Education</vt:lpstr>
      <vt:lpstr>PowerPoint Presentation</vt:lpstr>
      <vt:lpstr>PowerPoint Presentation</vt:lpstr>
      <vt:lpstr>Creative Commons develops, supports, and stewards legal and technical infrastructure that maximizes digital creativity, sharing, and innovation.</vt:lpstr>
      <vt:lpstr>PowerPoint Presentation</vt:lpstr>
      <vt:lpstr>We worry about the details so you don’t have to.</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recap:</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“Once all academic content is… [CC BY] we believe that significant new opportunities will emerge for people to use this content; to build on it for new discoveries and products; and to accelerate the scientific discovery process.”</vt:lpstr>
      <vt:lpstr>PowerPoint Presentation</vt:lpstr>
      <vt:lpstr>PowerPoint Presentation</vt:lpstr>
      <vt:lpstr>PowerPoint Presentation</vt:lpstr>
      <vt:lpstr>PowerPoint Presentation</vt:lpstr>
      <vt:lpstr>and many more</vt:lpstr>
      <vt:lpstr>choose 4.0</vt:lpstr>
      <vt:lpstr>PowerPoint Presentation</vt:lpstr>
      <vt:lpstr>takeaway:</vt:lpstr>
      <vt:lpstr>PowerPoint Presentation</vt:lpstr>
      <vt:lpstr>     by Creative Commons</vt:lpstr>
      <vt:lpstr>PowerPoint Presentation</vt:lpstr>
    </vt:vector>
  </TitlesOfParts>
  <Company>Creative Commons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CC V4.0 &amp; Open Education</dc:title>
  <dc:creator>Jane Park</dc:creator>
  <cp:lastModifiedBy>Jane Park</cp:lastModifiedBy>
  <cp:revision>180</cp:revision>
  <dcterms:created xsi:type="dcterms:W3CDTF">2014-02-06T18:49:27Z</dcterms:created>
  <dcterms:modified xsi:type="dcterms:W3CDTF">2014-03-31T21:28:22Z</dcterms:modified>
</cp:coreProperties>
</file>